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9" r:id="rId6"/>
  </p:sldMasterIdLst>
  <p:notesMasterIdLst>
    <p:notesMasterId r:id="rId61"/>
  </p:notesMasterIdLst>
  <p:handoutMasterIdLst>
    <p:handoutMasterId r:id="rId62"/>
  </p:handoutMasterIdLst>
  <p:sldIdLst>
    <p:sldId id="256" r:id="rId7"/>
    <p:sldId id="257" r:id="rId8"/>
    <p:sldId id="275" r:id="rId9"/>
    <p:sldId id="312" r:id="rId10"/>
    <p:sldId id="258" r:id="rId11"/>
    <p:sldId id="259" r:id="rId12"/>
    <p:sldId id="362" r:id="rId13"/>
    <p:sldId id="364" r:id="rId14"/>
    <p:sldId id="313" r:id="rId15"/>
    <p:sldId id="314" r:id="rId16"/>
    <p:sldId id="315" r:id="rId17"/>
    <p:sldId id="316" r:id="rId18"/>
    <p:sldId id="261" r:id="rId19"/>
    <p:sldId id="263" r:id="rId20"/>
    <p:sldId id="317" r:id="rId21"/>
    <p:sldId id="358" r:id="rId22"/>
    <p:sldId id="276" r:id="rId23"/>
    <p:sldId id="359" r:id="rId24"/>
    <p:sldId id="290" r:id="rId25"/>
    <p:sldId id="291" r:id="rId26"/>
    <p:sldId id="320" r:id="rId27"/>
    <p:sldId id="265" r:id="rId28"/>
    <p:sldId id="266" r:id="rId29"/>
    <p:sldId id="267" r:id="rId30"/>
    <p:sldId id="365" r:id="rId31"/>
    <p:sldId id="268" r:id="rId32"/>
    <p:sldId id="366" r:id="rId33"/>
    <p:sldId id="380" r:id="rId34"/>
    <p:sldId id="319" r:id="rId35"/>
    <p:sldId id="369" r:id="rId36"/>
    <p:sldId id="368" r:id="rId37"/>
    <p:sldId id="367" r:id="rId38"/>
    <p:sldId id="370" r:id="rId39"/>
    <p:sldId id="371" r:id="rId40"/>
    <p:sldId id="372" r:id="rId41"/>
    <p:sldId id="373" r:id="rId42"/>
    <p:sldId id="374" r:id="rId43"/>
    <p:sldId id="375" r:id="rId44"/>
    <p:sldId id="376" r:id="rId45"/>
    <p:sldId id="377" r:id="rId46"/>
    <p:sldId id="378" r:id="rId47"/>
    <p:sldId id="360" r:id="rId48"/>
    <p:sldId id="318" r:id="rId49"/>
    <p:sldId id="354" r:id="rId50"/>
    <p:sldId id="357" r:id="rId51"/>
    <p:sldId id="355" r:id="rId52"/>
    <p:sldId id="356" r:id="rId53"/>
    <p:sldId id="308" r:id="rId54"/>
    <p:sldId id="339" r:id="rId55"/>
    <p:sldId id="379" r:id="rId56"/>
    <p:sldId id="381" r:id="rId57"/>
    <p:sldId id="327" r:id="rId58"/>
    <p:sldId id="351" r:id="rId59"/>
    <p:sldId id="353" r:id="rId6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2016" autoAdjust="0"/>
  </p:normalViewPr>
  <p:slideViewPr>
    <p:cSldViewPr>
      <p:cViewPr varScale="1">
        <p:scale>
          <a:sx n="75" d="100"/>
          <a:sy n="75" d="100"/>
        </p:scale>
        <p:origin x="-182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2" d="100"/>
          <a:sy n="82" d="100"/>
        </p:scale>
        <p:origin x="-1980"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42"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2720" tIns="46361" rIns="92720" bIns="46361" numCol="1" anchor="t" anchorCtr="0" compatLnSpc="1">
            <a:prstTxWarp prst="textNoShape">
              <a:avLst/>
            </a:prstTxWarp>
          </a:bodyPr>
          <a:lstStyle>
            <a:lvl1pPr defTabSz="927297" eaLnBrk="1" hangingPunct="1">
              <a:defRPr sz="1200">
                <a:latin typeface="Arial" charset="0"/>
              </a:defRPr>
            </a:lvl1pPr>
          </a:lstStyle>
          <a:p>
            <a:pPr>
              <a:defRPr/>
            </a:pPr>
            <a:endParaRPr lang="en-US" dirty="0"/>
          </a:p>
        </p:txBody>
      </p:sp>
      <p:sp>
        <p:nvSpPr>
          <p:cNvPr id="471043" name="Rectangle 3"/>
          <p:cNvSpPr>
            <a:spLocks noGrp="1" noChangeArrowheads="1"/>
          </p:cNvSpPr>
          <p:nvPr>
            <p:ph type="dt" sz="quarter" idx="1"/>
          </p:nvPr>
        </p:nvSpPr>
        <p:spPr bwMode="auto">
          <a:xfrm>
            <a:off x="3970938" y="0"/>
            <a:ext cx="3037840" cy="465138"/>
          </a:xfrm>
          <a:prstGeom prst="rect">
            <a:avLst/>
          </a:prstGeom>
          <a:noFill/>
          <a:ln w="9525">
            <a:noFill/>
            <a:miter lim="800000"/>
            <a:headEnd/>
            <a:tailEnd/>
          </a:ln>
          <a:effectLst/>
        </p:spPr>
        <p:txBody>
          <a:bodyPr vert="horz" wrap="square" lIns="92720" tIns="46361" rIns="92720" bIns="46361" numCol="1" anchor="t" anchorCtr="0" compatLnSpc="1">
            <a:prstTxWarp prst="textNoShape">
              <a:avLst/>
            </a:prstTxWarp>
          </a:bodyPr>
          <a:lstStyle>
            <a:lvl1pPr algn="r" defTabSz="927297" eaLnBrk="1" hangingPunct="1">
              <a:defRPr sz="1200">
                <a:latin typeface="Arial" charset="0"/>
              </a:defRPr>
            </a:lvl1pPr>
          </a:lstStyle>
          <a:p>
            <a:pPr>
              <a:defRPr/>
            </a:pPr>
            <a:endParaRPr lang="en-US" dirty="0"/>
          </a:p>
        </p:txBody>
      </p:sp>
      <p:sp>
        <p:nvSpPr>
          <p:cNvPr id="471044" name="Rectangle 4"/>
          <p:cNvSpPr>
            <a:spLocks noGrp="1" noChangeArrowheads="1"/>
          </p:cNvSpPr>
          <p:nvPr>
            <p:ph type="ftr" sz="quarter" idx="2"/>
          </p:nvPr>
        </p:nvSpPr>
        <p:spPr bwMode="auto">
          <a:xfrm>
            <a:off x="0" y="8829675"/>
            <a:ext cx="3037840" cy="465138"/>
          </a:xfrm>
          <a:prstGeom prst="rect">
            <a:avLst/>
          </a:prstGeom>
          <a:noFill/>
          <a:ln w="9525">
            <a:noFill/>
            <a:miter lim="800000"/>
            <a:headEnd/>
            <a:tailEnd/>
          </a:ln>
          <a:effectLst/>
        </p:spPr>
        <p:txBody>
          <a:bodyPr vert="horz" wrap="square" lIns="92720" tIns="46361" rIns="92720" bIns="46361" numCol="1" anchor="b" anchorCtr="0" compatLnSpc="1">
            <a:prstTxWarp prst="textNoShape">
              <a:avLst/>
            </a:prstTxWarp>
          </a:bodyPr>
          <a:lstStyle>
            <a:lvl1pPr defTabSz="927297" eaLnBrk="1" hangingPunct="1">
              <a:defRPr sz="1200">
                <a:latin typeface="Arial" charset="0"/>
              </a:defRPr>
            </a:lvl1pPr>
          </a:lstStyle>
          <a:p>
            <a:pPr>
              <a:defRPr/>
            </a:pPr>
            <a:endParaRPr lang="en-US" dirty="0"/>
          </a:p>
        </p:txBody>
      </p:sp>
      <p:sp>
        <p:nvSpPr>
          <p:cNvPr id="471045" name="Rectangle 5"/>
          <p:cNvSpPr>
            <a:spLocks noGrp="1" noChangeArrowheads="1"/>
          </p:cNvSpPr>
          <p:nvPr>
            <p:ph type="sldNum" sz="quarter" idx="3"/>
          </p:nvPr>
        </p:nvSpPr>
        <p:spPr bwMode="auto">
          <a:xfrm>
            <a:off x="3970938" y="8829675"/>
            <a:ext cx="3037840" cy="465138"/>
          </a:xfrm>
          <a:prstGeom prst="rect">
            <a:avLst/>
          </a:prstGeom>
          <a:noFill/>
          <a:ln w="9525">
            <a:noFill/>
            <a:miter lim="800000"/>
            <a:headEnd/>
            <a:tailEnd/>
          </a:ln>
          <a:effectLst/>
        </p:spPr>
        <p:txBody>
          <a:bodyPr vert="horz" wrap="square" lIns="92720" tIns="46361" rIns="92720" bIns="46361" numCol="1" anchor="b" anchorCtr="0" compatLnSpc="1">
            <a:prstTxWarp prst="textNoShape">
              <a:avLst/>
            </a:prstTxWarp>
          </a:bodyPr>
          <a:lstStyle>
            <a:lvl1pPr algn="r" defTabSz="927297" eaLnBrk="1" hangingPunct="1">
              <a:defRPr sz="1200">
                <a:latin typeface="Arial" charset="0"/>
              </a:defRPr>
            </a:lvl1pPr>
          </a:lstStyle>
          <a:p>
            <a:pPr>
              <a:defRPr/>
            </a:pPr>
            <a:fld id="{1E74B9CA-6994-4399-ABBB-85099449250F}" type="slidenum">
              <a:rPr lang="en-US"/>
              <a:pPr>
                <a:defRPr/>
              </a:pPr>
              <a:t>‹#›</a:t>
            </a:fld>
            <a:endParaRPr lang="en-US" dirty="0"/>
          </a:p>
        </p:txBody>
      </p:sp>
    </p:spTree>
    <p:extLst>
      <p:ext uri="{BB962C8B-B14F-4D97-AF65-F5344CB8AC3E}">
        <p14:creationId xmlns:p14="http://schemas.microsoft.com/office/powerpoint/2010/main" val="2035771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5378"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2720" tIns="46361" rIns="92720" bIns="46361" numCol="1" anchor="t" anchorCtr="0" compatLnSpc="1">
            <a:prstTxWarp prst="textNoShape">
              <a:avLst/>
            </a:prstTxWarp>
          </a:bodyPr>
          <a:lstStyle>
            <a:lvl1pPr defTabSz="927297" eaLnBrk="1" hangingPunct="1">
              <a:defRPr sz="1200">
                <a:latin typeface="Arial" charset="0"/>
              </a:defRPr>
            </a:lvl1pPr>
          </a:lstStyle>
          <a:p>
            <a:pPr>
              <a:defRPr/>
            </a:pPr>
            <a:endParaRPr lang="en-US" dirty="0"/>
          </a:p>
        </p:txBody>
      </p:sp>
      <p:sp>
        <p:nvSpPr>
          <p:cNvPr id="485379" name="Rectangle 3"/>
          <p:cNvSpPr>
            <a:spLocks noGrp="1" noChangeArrowheads="1"/>
          </p:cNvSpPr>
          <p:nvPr>
            <p:ph type="dt" idx="1"/>
          </p:nvPr>
        </p:nvSpPr>
        <p:spPr bwMode="auto">
          <a:xfrm>
            <a:off x="3970938" y="0"/>
            <a:ext cx="3037840" cy="465138"/>
          </a:xfrm>
          <a:prstGeom prst="rect">
            <a:avLst/>
          </a:prstGeom>
          <a:noFill/>
          <a:ln w="9525">
            <a:noFill/>
            <a:miter lim="800000"/>
            <a:headEnd/>
            <a:tailEnd/>
          </a:ln>
          <a:effectLst/>
        </p:spPr>
        <p:txBody>
          <a:bodyPr vert="horz" wrap="square" lIns="92720" tIns="46361" rIns="92720" bIns="46361" numCol="1" anchor="t" anchorCtr="0" compatLnSpc="1">
            <a:prstTxWarp prst="textNoShape">
              <a:avLst/>
            </a:prstTxWarp>
          </a:bodyPr>
          <a:lstStyle>
            <a:lvl1pPr algn="r" defTabSz="927297" eaLnBrk="1" hangingPunct="1">
              <a:defRPr sz="1200">
                <a:latin typeface="Arial" charset="0"/>
              </a:defRPr>
            </a:lvl1pPr>
          </a:lstStyle>
          <a:p>
            <a:pPr>
              <a:defRPr/>
            </a:pPr>
            <a:endParaRPr lang="en-US" dirty="0"/>
          </a:p>
        </p:txBody>
      </p:sp>
      <p:sp>
        <p:nvSpPr>
          <p:cNvPr id="522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5381" name="Rectangle 5"/>
          <p:cNvSpPr>
            <a:spLocks noGrp="1" noChangeArrowheads="1"/>
          </p:cNvSpPr>
          <p:nvPr>
            <p:ph type="body" sz="quarter" idx="3"/>
          </p:nvPr>
        </p:nvSpPr>
        <p:spPr bwMode="auto">
          <a:xfrm>
            <a:off x="701040" y="4416426"/>
            <a:ext cx="5608320" cy="4183063"/>
          </a:xfrm>
          <a:prstGeom prst="rect">
            <a:avLst/>
          </a:prstGeom>
          <a:noFill/>
          <a:ln w="9525">
            <a:noFill/>
            <a:miter lim="800000"/>
            <a:headEnd/>
            <a:tailEnd/>
          </a:ln>
          <a:effectLst/>
        </p:spPr>
        <p:txBody>
          <a:bodyPr vert="horz" wrap="square" lIns="92720" tIns="46361" rIns="92720" bIns="4636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5382" name="Rectangle 6"/>
          <p:cNvSpPr>
            <a:spLocks noGrp="1" noChangeArrowheads="1"/>
          </p:cNvSpPr>
          <p:nvPr>
            <p:ph type="ftr" sz="quarter" idx="4"/>
          </p:nvPr>
        </p:nvSpPr>
        <p:spPr bwMode="auto">
          <a:xfrm>
            <a:off x="0" y="8829675"/>
            <a:ext cx="3037840" cy="465138"/>
          </a:xfrm>
          <a:prstGeom prst="rect">
            <a:avLst/>
          </a:prstGeom>
          <a:noFill/>
          <a:ln w="9525">
            <a:noFill/>
            <a:miter lim="800000"/>
            <a:headEnd/>
            <a:tailEnd/>
          </a:ln>
          <a:effectLst/>
        </p:spPr>
        <p:txBody>
          <a:bodyPr vert="horz" wrap="square" lIns="92720" tIns="46361" rIns="92720" bIns="46361" numCol="1" anchor="b" anchorCtr="0" compatLnSpc="1">
            <a:prstTxWarp prst="textNoShape">
              <a:avLst/>
            </a:prstTxWarp>
          </a:bodyPr>
          <a:lstStyle>
            <a:lvl1pPr defTabSz="927297" eaLnBrk="1" hangingPunct="1">
              <a:defRPr sz="1200">
                <a:latin typeface="Arial" charset="0"/>
              </a:defRPr>
            </a:lvl1pPr>
          </a:lstStyle>
          <a:p>
            <a:pPr>
              <a:defRPr/>
            </a:pPr>
            <a:endParaRPr lang="en-US" dirty="0"/>
          </a:p>
        </p:txBody>
      </p:sp>
      <p:sp>
        <p:nvSpPr>
          <p:cNvPr id="485383" name="Rectangle 7"/>
          <p:cNvSpPr>
            <a:spLocks noGrp="1" noChangeArrowheads="1"/>
          </p:cNvSpPr>
          <p:nvPr>
            <p:ph type="sldNum" sz="quarter" idx="5"/>
          </p:nvPr>
        </p:nvSpPr>
        <p:spPr bwMode="auto">
          <a:xfrm>
            <a:off x="3970938" y="8829675"/>
            <a:ext cx="3037840" cy="465138"/>
          </a:xfrm>
          <a:prstGeom prst="rect">
            <a:avLst/>
          </a:prstGeom>
          <a:noFill/>
          <a:ln w="9525">
            <a:noFill/>
            <a:miter lim="800000"/>
            <a:headEnd/>
            <a:tailEnd/>
          </a:ln>
          <a:effectLst/>
        </p:spPr>
        <p:txBody>
          <a:bodyPr vert="horz" wrap="square" lIns="92720" tIns="46361" rIns="92720" bIns="46361" numCol="1" anchor="b" anchorCtr="0" compatLnSpc="1">
            <a:prstTxWarp prst="textNoShape">
              <a:avLst/>
            </a:prstTxWarp>
          </a:bodyPr>
          <a:lstStyle>
            <a:lvl1pPr algn="r" defTabSz="927297" eaLnBrk="1" hangingPunct="1">
              <a:defRPr sz="1200">
                <a:latin typeface="Arial" charset="0"/>
              </a:defRPr>
            </a:lvl1pPr>
          </a:lstStyle>
          <a:p>
            <a:pPr>
              <a:defRPr/>
            </a:pPr>
            <a:fld id="{92A36A3F-462E-4BD7-AAFE-EF12817D4C44}" type="slidenum">
              <a:rPr lang="en-US"/>
              <a:pPr>
                <a:defRPr/>
              </a:pPr>
              <a:t>‹#›</a:t>
            </a:fld>
            <a:endParaRPr lang="en-US" dirty="0"/>
          </a:p>
        </p:txBody>
      </p:sp>
    </p:spTree>
    <p:extLst>
      <p:ext uri="{BB962C8B-B14F-4D97-AF65-F5344CB8AC3E}">
        <p14:creationId xmlns:p14="http://schemas.microsoft.com/office/powerpoint/2010/main" val="2611572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Tahoma" pitchFamily="34" charset="0"/>
              </a:defRPr>
            </a:lvl1pPr>
            <a:lvl2pPr marL="742950" indent="-285750" defTabSz="927100" eaLnBrk="0" hangingPunct="0">
              <a:defRPr>
                <a:solidFill>
                  <a:schemeClr val="tx1"/>
                </a:solidFill>
                <a:latin typeface="Tahoma" pitchFamily="34" charset="0"/>
              </a:defRPr>
            </a:lvl2pPr>
            <a:lvl3pPr marL="1143000" indent="-228600" defTabSz="927100" eaLnBrk="0" hangingPunct="0">
              <a:defRPr>
                <a:solidFill>
                  <a:schemeClr val="tx1"/>
                </a:solidFill>
                <a:latin typeface="Tahoma" pitchFamily="34" charset="0"/>
              </a:defRPr>
            </a:lvl3pPr>
            <a:lvl4pPr marL="1600200" indent="-228600" defTabSz="927100" eaLnBrk="0" hangingPunct="0">
              <a:defRPr>
                <a:solidFill>
                  <a:schemeClr val="tx1"/>
                </a:solidFill>
                <a:latin typeface="Tahoma" pitchFamily="34" charset="0"/>
              </a:defRPr>
            </a:lvl4pPr>
            <a:lvl5pPr marL="2057400" indent="-228600" defTabSz="927100" eaLnBrk="0" hangingPunct="0">
              <a:defRPr>
                <a:solidFill>
                  <a:schemeClr val="tx1"/>
                </a:solidFill>
                <a:latin typeface="Tahoma" pitchFamily="34" charset="0"/>
              </a:defRPr>
            </a:lvl5pPr>
            <a:lvl6pPr marL="2514600" indent="-228600" defTabSz="927100" eaLnBrk="0" fontAlgn="base" hangingPunct="0">
              <a:spcBef>
                <a:spcPct val="0"/>
              </a:spcBef>
              <a:spcAft>
                <a:spcPct val="0"/>
              </a:spcAft>
              <a:defRPr>
                <a:solidFill>
                  <a:schemeClr val="tx1"/>
                </a:solidFill>
                <a:latin typeface="Tahoma" pitchFamily="34" charset="0"/>
              </a:defRPr>
            </a:lvl6pPr>
            <a:lvl7pPr marL="2971800" indent="-228600" defTabSz="927100" eaLnBrk="0" fontAlgn="base" hangingPunct="0">
              <a:spcBef>
                <a:spcPct val="0"/>
              </a:spcBef>
              <a:spcAft>
                <a:spcPct val="0"/>
              </a:spcAft>
              <a:defRPr>
                <a:solidFill>
                  <a:schemeClr val="tx1"/>
                </a:solidFill>
                <a:latin typeface="Tahoma" pitchFamily="34" charset="0"/>
              </a:defRPr>
            </a:lvl7pPr>
            <a:lvl8pPr marL="3429000" indent="-228600" defTabSz="927100" eaLnBrk="0" fontAlgn="base" hangingPunct="0">
              <a:spcBef>
                <a:spcPct val="0"/>
              </a:spcBef>
              <a:spcAft>
                <a:spcPct val="0"/>
              </a:spcAft>
              <a:defRPr>
                <a:solidFill>
                  <a:schemeClr val="tx1"/>
                </a:solidFill>
                <a:latin typeface="Tahoma" pitchFamily="34" charset="0"/>
              </a:defRPr>
            </a:lvl8pPr>
            <a:lvl9pPr marL="3886200" indent="-228600" defTabSz="927100" eaLnBrk="0" fontAlgn="base" hangingPunct="0">
              <a:spcBef>
                <a:spcPct val="0"/>
              </a:spcBef>
              <a:spcAft>
                <a:spcPct val="0"/>
              </a:spcAft>
              <a:defRPr>
                <a:solidFill>
                  <a:schemeClr val="tx1"/>
                </a:solidFill>
                <a:latin typeface="Tahoma" pitchFamily="34" charset="0"/>
              </a:defRPr>
            </a:lvl9pPr>
          </a:lstStyle>
          <a:p>
            <a:pPr eaLnBrk="1" hangingPunct="1"/>
            <a:fld id="{61B5E221-BE43-4EDE-B55E-33DDBD556F1A}" type="slidenum">
              <a:rPr lang="en-US" altLang="en-US" smtClean="0">
                <a:latin typeface="Arial" pitchFamily="34" charset="0"/>
              </a:rPr>
              <a:pPr eaLnBrk="1" hangingPunct="1"/>
              <a:t>1</a:t>
            </a:fld>
            <a:endParaRPr lang="en-US" altLang="en-US" dirty="0" smtClean="0">
              <a:latin typeface="Arial"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All children who are enrolled in a Elementary</a:t>
            </a:r>
            <a:r>
              <a:rPr lang="en-US" altLang="en-US" baseline="0" dirty="0" smtClean="0">
                <a:latin typeface="Arial" pitchFamily="34" charset="0"/>
              </a:rPr>
              <a:t> School.  </a:t>
            </a:r>
          </a:p>
          <a:p>
            <a:pPr marL="171450" indent="-171450" eaLnBrk="1" hangingPunct="1">
              <a:buFont typeface="Arial" panose="020B0604020202020204" pitchFamily="34" charset="0"/>
              <a:buChar char="•"/>
            </a:pPr>
            <a:r>
              <a:rPr lang="en-US" altLang="en-US" baseline="0" dirty="0" smtClean="0">
                <a:latin typeface="Arial" pitchFamily="34" charset="0"/>
              </a:rPr>
              <a:t>Includes </a:t>
            </a:r>
            <a:r>
              <a:rPr lang="en-US" altLang="en-US" dirty="0" smtClean="0">
                <a:latin typeface="Arial" pitchFamily="34" charset="0"/>
              </a:rPr>
              <a:t>split-session kindergarten class, or a child care center located in your school are eligible for the FFVP.</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Tahoma" pitchFamily="34" charset="0"/>
              </a:defRPr>
            </a:lvl1pPr>
            <a:lvl2pPr marL="742950" indent="-285750" defTabSz="927100" eaLnBrk="0" hangingPunct="0">
              <a:defRPr>
                <a:solidFill>
                  <a:schemeClr val="tx1"/>
                </a:solidFill>
                <a:latin typeface="Tahoma" pitchFamily="34" charset="0"/>
              </a:defRPr>
            </a:lvl2pPr>
            <a:lvl3pPr marL="1143000" indent="-228600" defTabSz="927100" eaLnBrk="0" hangingPunct="0">
              <a:defRPr>
                <a:solidFill>
                  <a:schemeClr val="tx1"/>
                </a:solidFill>
                <a:latin typeface="Tahoma" pitchFamily="34" charset="0"/>
              </a:defRPr>
            </a:lvl3pPr>
            <a:lvl4pPr marL="1600200" indent="-228600" defTabSz="927100" eaLnBrk="0" hangingPunct="0">
              <a:defRPr>
                <a:solidFill>
                  <a:schemeClr val="tx1"/>
                </a:solidFill>
                <a:latin typeface="Tahoma" pitchFamily="34" charset="0"/>
              </a:defRPr>
            </a:lvl4pPr>
            <a:lvl5pPr marL="2057400" indent="-228600" defTabSz="927100" eaLnBrk="0" hangingPunct="0">
              <a:defRPr>
                <a:solidFill>
                  <a:schemeClr val="tx1"/>
                </a:solidFill>
                <a:latin typeface="Tahoma" pitchFamily="34" charset="0"/>
              </a:defRPr>
            </a:lvl5pPr>
            <a:lvl6pPr marL="2514600" indent="-228600" defTabSz="927100" eaLnBrk="0" fontAlgn="base" hangingPunct="0">
              <a:spcBef>
                <a:spcPct val="0"/>
              </a:spcBef>
              <a:spcAft>
                <a:spcPct val="0"/>
              </a:spcAft>
              <a:defRPr>
                <a:solidFill>
                  <a:schemeClr val="tx1"/>
                </a:solidFill>
                <a:latin typeface="Tahoma" pitchFamily="34" charset="0"/>
              </a:defRPr>
            </a:lvl6pPr>
            <a:lvl7pPr marL="2971800" indent="-228600" defTabSz="927100" eaLnBrk="0" fontAlgn="base" hangingPunct="0">
              <a:spcBef>
                <a:spcPct val="0"/>
              </a:spcBef>
              <a:spcAft>
                <a:spcPct val="0"/>
              </a:spcAft>
              <a:defRPr>
                <a:solidFill>
                  <a:schemeClr val="tx1"/>
                </a:solidFill>
                <a:latin typeface="Tahoma" pitchFamily="34" charset="0"/>
              </a:defRPr>
            </a:lvl7pPr>
            <a:lvl8pPr marL="3429000" indent="-228600" defTabSz="927100" eaLnBrk="0" fontAlgn="base" hangingPunct="0">
              <a:spcBef>
                <a:spcPct val="0"/>
              </a:spcBef>
              <a:spcAft>
                <a:spcPct val="0"/>
              </a:spcAft>
              <a:defRPr>
                <a:solidFill>
                  <a:schemeClr val="tx1"/>
                </a:solidFill>
                <a:latin typeface="Tahoma" pitchFamily="34" charset="0"/>
              </a:defRPr>
            </a:lvl8pPr>
            <a:lvl9pPr marL="3886200" indent="-228600" defTabSz="927100" eaLnBrk="0" fontAlgn="base" hangingPunct="0">
              <a:spcBef>
                <a:spcPct val="0"/>
              </a:spcBef>
              <a:spcAft>
                <a:spcPct val="0"/>
              </a:spcAft>
              <a:defRPr>
                <a:solidFill>
                  <a:schemeClr val="tx1"/>
                </a:solidFill>
                <a:latin typeface="Tahoma" pitchFamily="34" charset="0"/>
              </a:defRPr>
            </a:lvl9pPr>
          </a:lstStyle>
          <a:p>
            <a:pPr eaLnBrk="1" hangingPunct="1"/>
            <a:fld id="{F52B22B6-4C77-400E-9CD7-3AE9463EC4D3}" type="slidenum">
              <a:rPr lang="en-US" altLang="en-US" smtClean="0">
                <a:latin typeface="Arial" pitchFamily="34" charset="0"/>
              </a:rPr>
              <a:pPr eaLnBrk="1" hangingPunct="1"/>
              <a:t>10</a:t>
            </a:fld>
            <a:endParaRPr lang="en-US" altLang="en-US"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Your school has the flexibility to schedule FFVP during the school day and at a school activity during the day for the students at the participating school.  </a:t>
            </a:r>
          </a:p>
          <a:p>
            <a:pPr eaLnBrk="1" hangingPunct="1"/>
            <a:endParaRPr lang="en-US" altLang="en-US" dirty="0" smtClean="0">
              <a:latin typeface="Arial" pitchFamily="34" charset="0"/>
            </a:endParaRPr>
          </a:p>
          <a:p>
            <a:pPr eaLnBrk="1" hangingPunct="1"/>
            <a:r>
              <a:rPr lang="en-US" altLang="en-US" dirty="0" smtClean="0">
                <a:latin typeface="Arial" pitchFamily="34" charset="0"/>
              </a:rPr>
              <a:t>Many schools serve fruits and vegetables multiple times during the school day so different groups of students have more access to fruits and vegetables.  </a:t>
            </a:r>
          </a:p>
          <a:p>
            <a:pPr eaLnBrk="1" hangingPunct="1"/>
            <a:endParaRPr lang="en-US" altLang="en-US" dirty="0" smtClean="0">
              <a:latin typeface="Arial" pitchFamily="34" charset="0"/>
            </a:endParaRPr>
          </a:p>
          <a:p>
            <a:pPr eaLnBrk="1" hangingPunct="1"/>
            <a:r>
              <a:rPr lang="en-US" altLang="en-US" dirty="0" smtClean="0">
                <a:latin typeface="Arial" pitchFamily="34" charset="0"/>
              </a:rPr>
              <a:t>The FFVP cannot be served during the lunch or breakfast reimbursable meal service periods. </a:t>
            </a:r>
          </a:p>
          <a:p>
            <a:pPr marL="171450" indent="-171450" eaLnBrk="1" hangingPunct="1">
              <a:buFont typeface="Arial" panose="020B0604020202020204" pitchFamily="34" charset="0"/>
              <a:buChar char="•"/>
            </a:pPr>
            <a:r>
              <a:rPr kumimoji="0" lang="en-US" altLang="en-US" sz="1200" b="0" i="0" u="none" strike="noStrike" kern="1200" cap="none" spc="0" normalizeH="0" baseline="0" noProof="0" dirty="0" smtClean="0">
                <a:ln>
                  <a:noFill/>
                </a:ln>
                <a:solidFill>
                  <a:srgbClr val="000000"/>
                </a:solidFill>
                <a:effectLst/>
                <a:uLnTx/>
                <a:uFillTx/>
                <a:latin typeface="Arial" pitchFamily="34" charset="0"/>
              </a:rPr>
              <a:t>The FFVP cannot be used to replace foods that are part of the reimbursable school meal. </a:t>
            </a:r>
          </a:p>
          <a:p>
            <a:pPr marL="0" indent="0" eaLnBrk="1" hangingPunct="1">
              <a:buFont typeface="Arial" panose="020B0604020202020204" pitchFamily="34" charset="0"/>
              <a:buNone/>
            </a:pPr>
            <a:endParaRPr lang="en-US" altLang="en-US" dirty="0" smtClean="0">
              <a:latin typeface="Arial" pitchFamily="34" charset="0"/>
            </a:endParaRPr>
          </a:p>
          <a:p>
            <a:pPr eaLnBrk="1" hangingPunct="1"/>
            <a:r>
              <a:rPr lang="en-US" altLang="en-US" dirty="0" smtClean="0">
                <a:latin typeface="Arial" pitchFamily="34" charset="0"/>
              </a:rPr>
              <a:t> Multiple distribution times/locations may be used and may be the best way to maximize participation.</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Tahoma" pitchFamily="34" charset="0"/>
              </a:defRPr>
            </a:lvl1pPr>
            <a:lvl2pPr marL="742950" indent="-285750" defTabSz="927100" eaLnBrk="0" hangingPunct="0">
              <a:defRPr>
                <a:solidFill>
                  <a:schemeClr val="tx1"/>
                </a:solidFill>
                <a:latin typeface="Tahoma" pitchFamily="34" charset="0"/>
              </a:defRPr>
            </a:lvl2pPr>
            <a:lvl3pPr marL="1143000" indent="-228600" defTabSz="927100" eaLnBrk="0" hangingPunct="0">
              <a:defRPr>
                <a:solidFill>
                  <a:schemeClr val="tx1"/>
                </a:solidFill>
                <a:latin typeface="Tahoma" pitchFamily="34" charset="0"/>
              </a:defRPr>
            </a:lvl3pPr>
            <a:lvl4pPr marL="1600200" indent="-228600" defTabSz="927100" eaLnBrk="0" hangingPunct="0">
              <a:defRPr>
                <a:solidFill>
                  <a:schemeClr val="tx1"/>
                </a:solidFill>
                <a:latin typeface="Tahoma" pitchFamily="34" charset="0"/>
              </a:defRPr>
            </a:lvl4pPr>
            <a:lvl5pPr marL="2057400" indent="-228600" defTabSz="927100" eaLnBrk="0" hangingPunct="0">
              <a:defRPr>
                <a:solidFill>
                  <a:schemeClr val="tx1"/>
                </a:solidFill>
                <a:latin typeface="Tahoma" pitchFamily="34" charset="0"/>
              </a:defRPr>
            </a:lvl5pPr>
            <a:lvl6pPr marL="2514600" indent="-228600" defTabSz="927100" eaLnBrk="0" fontAlgn="base" hangingPunct="0">
              <a:spcBef>
                <a:spcPct val="0"/>
              </a:spcBef>
              <a:spcAft>
                <a:spcPct val="0"/>
              </a:spcAft>
              <a:defRPr>
                <a:solidFill>
                  <a:schemeClr val="tx1"/>
                </a:solidFill>
                <a:latin typeface="Tahoma" pitchFamily="34" charset="0"/>
              </a:defRPr>
            </a:lvl6pPr>
            <a:lvl7pPr marL="2971800" indent="-228600" defTabSz="927100" eaLnBrk="0" fontAlgn="base" hangingPunct="0">
              <a:spcBef>
                <a:spcPct val="0"/>
              </a:spcBef>
              <a:spcAft>
                <a:spcPct val="0"/>
              </a:spcAft>
              <a:defRPr>
                <a:solidFill>
                  <a:schemeClr val="tx1"/>
                </a:solidFill>
                <a:latin typeface="Tahoma" pitchFamily="34" charset="0"/>
              </a:defRPr>
            </a:lvl7pPr>
            <a:lvl8pPr marL="3429000" indent="-228600" defTabSz="927100" eaLnBrk="0" fontAlgn="base" hangingPunct="0">
              <a:spcBef>
                <a:spcPct val="0"/>
              </a:spcBef>
              <a:spcAft>
                <a:spcPct val="0"/>
              </a:spcAft>
              <a:defRPr>
                <a:solidFill>
                  <a:schemeClr val="tx1"/>
                </a:solidFill>
                <a:latin typeface="Tahoma" pitchFamily="34" charset="0"/>
              </a:defRPr>
            </a:lvl8pPr>
            <a:lvl9pPr marL="3886200" indent="-228600" defTabSz="927100" eaLnBrk="0" fontAlgn="base" hangingPunct="0">
              <a:spcBef>
                <a:spcPct val="0"/>
              </a:spcBef>
              <a:spcAft>
                <a:spcPct val="0"/>
              </a:spcAft>
              <a:defRPr>
                <a:solidFill>
                  <a:schemeClr val="tx1"/>
                </a:solidFill>
                <a:latin typeface="Tahoma" pitchFamily="34" charset="0"/>
              </a:defRPr>
            </a:lvl9pPr>
          </a:lstStyle>
          <a:p>
            <a:pPr eaLnBrk="1" hangingPunct="1"/>
            <a:fld id="{2AAD5717-3E51-4FDA-8BFF-A1FAB6E91EA7}" type="slidenum">
              <a:rPr lang="en-US" altLang="en-US" smtClean="0">
                <a:latin typeface="Arial" pitchFamily="34" charset="0"/>
              </a:rPr>
              <a:pPr eaLnBrk="1" hangingPunct="1"/>
              <a:t>11</a:t>
            </a:fld>
            <a:endParaRPr lang="en-US" altLang="en-US"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The most successful distribution areas for the FFVP will be places where children can easily reach the fruits and vegetables.</a:t>
            </a:r>
          </a:p>
          <a:p>
            <a:pPr eaLnBrk="1" hangingPunct="1"/>
            <a:endParaRPr lang="en-US" altLang="en-US" dirty="0" smtClean="0">
              <a:latin typeface="Arial" pitchFamily="34" charset="0"/>
            </a:endParaRPr>
          </a:p>
          <a:p>
            <a:pPr eaLnBrk="1" hangingPunct="1"/>
            <a:r>
              <a:rPr lang="en-US" altLang="en-US" dirty="0" smtClean="0">
                <a:latin typeface="Arial" pitchFamily="34" charset="0"/>
              </a:rPr>
              <a:t>The technique you use will depend on a number of factors.</a:t>
            </a:r>
          </a:p>
          <a:p>
            <a:pPr marL="171450" indent="-171450" eaLnBrk="1" hangingPunct="1">
              <a:buFont typeface="Arial" panose="020B0604020202020204" pitchFamily="34" charset="0"/>
              <a:buChar char="•"/>
            </a:pPr>
            <a:r>
              <a:rPr lang="en-US" altLang="en-US" dirty="0" smtClean="0">
                <a:latin typeface="Arial" pitchFamily="34" charset="0"/>
              </a:rPr>
              <a:t>Consider grade level</a:t>
            </a:r>
          </a:p>
          <a:p>
            <a:pPr marL="171450" indent="-171450" eaLnBrk="1" hangingPunct="1">
              <a:buFont typeface="Arial" panose="020B0604020202020204" pitchFamily="34" charset="0"/>
              <a:buChar char="•"/>
            </a:pPr>
            <a:r>
              <a:rPr lang="en-US" altLang="en-US" dirty="0" smtClean="0">
                <a:latin typeface="Arial" pitchFamily="34" charset="0"/>
              </a:rPr>
              <a:t>Student maturity</a:t>
            </a:r>
          </a:p>
          <a:p>
            <a:pPr marL="171450" indent="-171450" eaLnBrk="1" hangingPunct="1">
              <a:buFont typeface="Arial" panose="020B0604020202020204" pitchFamily="34" charset="0"/>
              <a:buChar char="•"/>
            </a:pPr>
            <a:r>
              <a:rPr lang="en-US" altLang="en-US" dirty="0" smtClean="0">
                <a:latin typeface="Arial" pitchFamily="34" charset="0"/>
              </a:rPr>
              <a:t>Time available and staffing availability.  </a:t>
            </a:r>
          </a:p>
          <a:p>
            <a:pPr marL="0" indent="0" eaLnBrk="1" hangingPunct="1">
              <a:buFont typeface="Arial" panose="020B0604020202020204" pitchFamily="34" charset="0"/>
              <a:buNone/>
            </a:pPr>
            <a:endParaRPr lang="en-US" altLang="en-US" dirty="0" smtClean="0">
              <a:latin typeface="Arial" pitchFamily="34" charset="0"/>
            </a:endParaRPr>
          </a:p>
          <a:p>
            <a:pPr marL="0" indent="0" eaLnBrk="1" hangingPunct="1">
              <a:buFont typeface="Arial" panose="020B0604020202020204" pitchFamily="34" charset="0"/>
              <a:buNone/>
            </a:pPr>
            <a:r>
              <a:rPr lang="en-US" altLang="en-US" dirty="0" smtClean="0">
                <a:latin typeface="Arial" pitchFamily="34" charset="0"/>
              </a:rPr>
              <a:t>Offering fruits and vegetables to children in their classrooms helps to reduce messes, deal more effectively with disruptive behavior and make the most of learning time.  </a:t>
            </a:r>
          </a:p>
          <a:p>
            <a:pPr marL="0" indent="0" eaLnBrk="1" hangingPunct="1">
              <a:buFont typeface="Arial" panose="020B0604020202020204" pitchFamily="34" charset="0"/>
              <a:buNone/>
            </a:pPr>
            <a:endParaRPr lang="en-US" altLang="en-US" dirty="0" smtClean="0">
              <a:latin typeface="Arial" pitchFamily="34" charset="0"/>
            </a:endParaRPr>
          </a:p>
          <a:p>
            <a:pPr marL="0" indent="0" eaLnBrk="1" hangingPunct="1">
              <a:buFont typeface="Arial" panose="020B0604020202020204" pitchFamily="34" charset="0"/>
              <a:buNone/>
            </a:pPr>
            <a:r>
              <a:rPr lang="en-US" altLang="en-US" dirty="0" smtClean="0">
                <a:latin typeface="Arial" pitchFamily="34" charset="0"/>
              </a:rPr>
              <a:t>Serving from kiosks lets you offer more choices and allows easier access.</a:t>
            </a:r>
          </a:p>
          <a:p>
            <a:pPr marL="171450" indent="-171450" eaLnBrk="1" hangingPunct="1">
              <a:buFont typeface="Arial" panose="020B0604020202020204" pitchFamily="34" charset="0"/>
              <a:buChar char="•"/>
            </a:pPr>
            <a:r>
              <a:rPr lang="en-US" altLang="en-US" dirty="0" smtClean="0">
                <a:latin typeface="Arial" pitchFamily="34" charset="0"/>
              </a:rPr>
              <a:t>Consider staggering access to lessen confusion in hallways.  </a:t>
            </a:r>
          </a:p>
          <a:p>
            <a:pPr marL="171450" indent="-171450" eaLnBrk="1" hangingPunct="1">
              <a:buFont typeface="Arial" panose="020B0604020202020204" pitchFamily="34" charset="0"/>
              <a:buChar char="•"/>
            </a:pPr>
            <a:r>
              <a:rPr lang="en-US" altLang="en-US" dirty="0" smtClean="0">
                <a:latin typeface="Arial" pitchFamily="34" charset="0"/>
              </a:rPr>
              <a:t>Be sure to serve fruits and vegetables that can be handled easily.  </a:t>
            </a: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Tahoma" pitchFamily="34" charset="0"/>
              </a:defRPr>
            </a:lvl1pPr>
            <a:lvl2pPr marL="742950" indent="-285750" defTabSz="927100" eaLnBrk="0" hangingPunct="0">
              <a:defRPr>
                <a:solidFill>
                  <a:schemeClr val="tx1"/>
                </a:solidFill>
                <a:latin typeface="Tahoma" pitchFamily="34" charset="0"/>
              </a:defRPr>
            </a:lvl2pPr>
            <a:lvl3pPr marL="1143000" indent="-228600" defTabSz="927100" eaLnBrk="0" hangingPunct="0">
              <a:defRPr>
                <a:solidFill>
                  <a:schemeClr val="tx1"/>
                </a:solidFill>
                <a:latin typeface="Tahoma" pitchFamily="34" charset="0"/>
              </a:defRPr>
            </a:lvl3pPr>
            <a:lvl4pPr marL="1600200" indent="-228600" defTabSz="927100" eaLnBrk="0" hangingPunct="0">
              <a:defRPr>
                <a:solidFill>
                  <a:schemeClr val="tx1"/>
                </a:solidFill>
                <a:latin typeface="Tahoma" pitchFamily="34" charset="0"/>
              </a:defRPr>
            </a:lvl4pPr>
            <a:lvl5pPr marL="2057400" indent="-228600" defTabSz="927100" eaLnBrk="0" hangingPunct="0">
              <a:defRPr>
                <a:solidFill>
                  <a:schemeClr val="tx1"/>
                </a:solidFill>
                <a:latin typeface="Tahoma" pitchFamily="34" charset="0"/>
              </a:defRPr>
            </a:lvl5pPr>
            <a:lvl6pPr marL="2514600" indent="-228600" defTabSz="927100" eaLnBrk="0" fontAlgn="base" hangingPunct="0">
              <a:spcBef>
                <a:spcPct val="0"/>
              </a:spcBef>
              <a:spcAft>
                <a:spcPct val="0"/>
              </a:spcAft>
              <a:defRPr>
                <a:solidFill>
                  <a:schemeClr val="tx1"/>
                </a:solidFill>
                <a:latin typeface="Tahoma" pitchFamily="34" charset="0"/>
              </a:defRPr>
            </a:lvl6pPr>
            <a:lvl7pPr marL="2971800" indent="-228600" defTabSz="927100" eaLnBrk="0" fontAlgn="base" hangingPunct="0">
              <a:spcBef>
                <a:spcPct val="0"/>
              </a:spcBef>
              <a:spcAft>
                <a:spcPct val="0"/>
              </a:spcAft>
              <a:defRPr>
                <a:solidFill>
                  <a:schemeClr val="tx1"/>
                </a:solidFill>
                <a:latin typeface="Tahoma" pitchFamily="34" charset="0"/>
              </a:defRPr>
            </a:lvl7pPr>
            <a:lvl8pPr marL="3429000" indent="-228600" defTabSz="927100" eaLnBrk="0" fontAlgn="base" hangingPunct="0">
              <a:spcBef>
                <a:spcPct val="0"/>
              </a:spcBef>
              <a:spcAft>
                <a:spcPct val="0"/>
              </a:spcAft>
              <a:defRPr>
                <a:solidFill>
                  <a:schemeClr val="tx1"/>
                </a:solidFill>
                <a:latin typeface="Tahoma" pitchFamily="34" charset="0"/>
              </a:defRPr>
            </a:lvl8pPr>
            <a:lvl9pPr marL="3886200" indent="-228600" defTabSz="927100" eaLnBrk="0" fontAlgn="base" hangingPunct="0">
              <a:spcBef>
                <a:spcPct val="0"/>
              </a:spcBef>
              <a:spcAft>
                <a:spcPct val="0"/>
              </a:spcAft>
              <a:defRPr>
                <a:solidFill>
                  <a:schemeClr val="tx1"/>
                </a:solidFill>
                <a:latin typeface="Tahoma" pitchFamily="34" charset="0"/>
              </a:defRPr>
            </a:lvl9pPr>
          </a:lstStyle>
          <a:p>
            <a:pPr eaLnBrk="1" hangingPunct="1"/>
            <a:fld id="{28DF0F1D-82A7-441C-AF5A-DE211DC95FBC}" type="slidenum">
              <a:rPr lang="en-US" altLang="en-US" smtClean="0">
                <a:latin typeface="Arial" pitchFamily="34" charset="0"/>
              </a:rPr>
              <a:pPr eaLnBrk="1" hangingPunct="1"/>
              <a:t>12</a:t>
            </a:fld>
            <a:endParaRPr lang="en-US" altLang="en-US"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The FFVP goals are to…</a:t>
            </a:r>
          </a:p>
          <a:p>
            <a:pPr marL="171450" indent="-171450" eaLnBrk="1" hangingPunct="1">
              <a:buFont typeface="Arial" panose="020B0604020202020204" pitchFamily="34" charset="0"/>
              <a:buChar char="•"/>
            </a:pPr>
            <a:r>
              <a:rPr lang="en-US" altLang="en-US" dirty="0" smtClean="0">
                <a:latin typeface="Arial" pitchFamily="34" charset="0"/>
              </a:rPr>
              <a:t>Introduce new and different FRESH fruits and vegetables</a:t>
            </a:r>
          </a:p>
          <a:p>
            <a:pPr marL="171450" indent="-171450" eaLnBrk="1" hangingPunct="1">
              <a:buFont typeface="Arial" panose="020B0604020202020204" pitchFamily="34" charset="0"/>
              <a:buChar char="•"/>
            </a:pPr>
            <a:r>
              <a:rPr lang="en-US" altLang="en-US" dirty="0" smtClean="0">
                <a:latin typeface="Arial" pitchFamily="34" charset="0"/>
              </a:rPr>
              <a:t>Show children that fresh fruits and vegetables are healthy and tasty alternatives to unhealthy</a:t>
            </a:r>
            <a:r>
              <a:rPr lang="en-US" altLang="en-US" baseline="0" dirty="0" smtClean="0">
                <a:latin typeface="Arial" pitchFamily="34" charset="0"/>
              </a:rPr>
              <a:t>, processed </a:t>
            </a:r>
            <a:r>
              <a:rPr lang="en-US" altLang="en-US" dirty="0" smtClean="0">
                <a:latin typeface="Arial" pitchFamily="34" charset="0"/>
              </a:rPr>
              <a:t>snacks (high in fat, sugar, or salt)  </a:t>
            </a:r>
          </a:p>
          <a:p>
            <a:pPr eaLnBrk="1" hangingPunct="1"/>
            <a:endParaRPr lang="en-US" altLang="en-US" dirty="0" smtClean="0">
              <a:latin typeface="Arial" pitchFamily="34" charset="0"/>
            </a:endParaRPr>
          </a:p>
          <a:p>
            <a:pPr eaLnBrk="1" hangingPunct="1"/>
            <a:r>
              <a:rPr lang="en-US" altLang="en-US" dirty="0" smtClean="0">
                <a:latin typeface="Arial" pitchFamily="34" charset="0"/>
              </a:rPr>
              <a:t>The produce served should be presented in such a way that it will be easily recognized for what it is</a:t>
            </a:r>
          </a:p>
          <a:p>
            <a:pPr marL="171450" indent="-171450" eaLnBrk="1" hangingPunct="1">
              <a:buFont typeface="Arial" panose="020B0604020202020204" pitchFamily="34" charset="0"/>
              <a:buChar char="•"/>
            </a:pPr>
            <a:r>
              <a:rPr lang="en-US" altLang="en-US" dirty="0" smtClean="0">
                <a:latin typeface="Arial" pitchFamily="34" charset="0"/>
              </a:rPr>
              <a:t>If pre-chopped/packaged</a:t>
            </a:r>
            <a:r>
              <a:rPr lang="en-US" altLang="en-US" baseline="0" dirty="0" smtClean="0">
                <a:latin typeface="Arial" pitchFamily="34" charset="0"/>
              </a:rPr>
              <a:t> produce has been chosen; try to have a few whole fruits or good color pictures to show them what the original fruit looks like</a:t>
            </a:r>
            <a:endParaRPr lang="en-US" altLang="en-US" dirty="0" smtClean="0">
              <a:latin typeface="Arial" pitchFamily="34" charset="0"/>
            </a:endParaRPr>
          </a:p>
          <a:p>
            <a:pPr eaLnBrk="1" hangingPunct="1"/>
            <a:endParaRPr lang="en-US" altLang="en-US" dirty="0" smtClean="0">
              <a:latin typeface="Arial" pitchFamily="34" charset="0"/>
            </a:endParaRPr>
          </a:p>
          <a:p>
            <a:pPr eaLnBrk="1" hangingPunct="1"/>
            <a:r>
              <a:rPr lang="en-US" altLang="en-US" dirty="0" smtClean="0">
                <a:latin typeface="Arial" pitchFamily="34" charset="0"/>
              </a:rPr>
              <a:t>Children should be able to connect to fruits like ripe peaches and crunchy apples without dips;</a:t>
            </a:r>
            <a:r>
              <a:rPr lang="en-US" altLang="en-US" baseline="0" dirty="0" smtClean="0">
                <a:latin typeface="Arial" pitchFamily="34" charset="0"/>
              </a:rPr>
              <a:t> e</a:t>
            </a:r>
            <a:r>
              <a:rPr lang="en-US" altLang="en-US" dirty="0" smtClean="0">
                <a:latin typeface="Arial" pitchFamily="34" charset="0"/>
              </a:rPr>
              <a:t>ncourage children to enjoy fruits as they are.  </a:t>
            </a:r>
          </a:p>
          <a:p>
            <a:pPr eaLnBrk="1" hangingPunct="1"/>
            <a:endParaRPr lang="en-US" altLang="en-US" dirty="0" smtClean="0">
              <a:latin typeface="Arial" pitchFamily="34" charset="0"/>
            </a:endParaRPr>
          </a:p>
          <a:p>
            <a:pPr eaLnBrk="1" hangingPunct="1"/>
            <a:r>
              <a:rPr lang="en-US" altLang="en-US" dirty="0" smtClean="0">
                <a:latin typeface="Arial" pitchFamily="34" charset="0"/>
              </a:rPr>
              <a:t>Slicing whole fruits and vegetables may make them easier for younger children to eat  </a:t>
            </a:r>
          </a:p>
          <a:p>
            <a:pPr marL="171450" indent="-171450" eaLnBrk="1" hangingPunct="1">
              <a:buFont typeface="Arial" panose="020B0604020202020204" pitchFamily="34" charset="0"/>
              <a:buChar char="•"/>
            </a:pPr>
            <a:r>
              <a:rPr lang="en-US" altLang="en-US" dirty="0" smtClean="0">
                <a:latin typeface="Arial" pitchFamily="34" charset="0"/>
              </a:rPr>
              <a:t>Adjust the offered selections to serve the students’ favorites, but also continue efforts to introduce new items.  </a:t>
            </a:r>
          </a:p>
          <a:p>
            <a:pPr marL="171450" indent="-171450" eaLnBrk="1" hangingPunct="1">
              <a:buFont typeface="Arial" panose="020B0604020202020204" pitchFamily="34" charset="0"/>
              <a:buChar char="•"/>
            </a:pPr>
            <a:r>
              <a:rPr lang="en-US" altLang="en-US" dirty="0" smtClean="0">
                <a:latin typeface="Arial" pitchFamily="34" charset="0"/>
              </a:rPr>
              <a:t>Consider more pre-cut fruits and vegetables and pre-prepared trays in order to control labor costs and handle lack of extra storage space.</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Tahoma" pitchFamily="34" charset="0"/>
              </a:defRPr>
            </a:lvl1pPr>
            <a:lvl2pPr marL="742950" indent="-285750" defTabSz="927100" eaLnBrk="0" hangingPunct="0">
              <a:defRPr>
                <a:solidFill>
                  <a:schemeClr val="tx1"/>
                </a:solidFill>
                <a:latin typeface="Tahoma" pitchFamily="34" charset="0"/>
              </a:defRPr>
            </a:lvl2pPr>
            <a:lvl3pPr marL="1143000" indent="-228600" defTabSz="927100" eaLnBrk="0" hangingPunct="0">
              <a:defRPr>
                <a:solidFill>
                  <a:schemeClr val="tx1"/>
                </a:solidFill>
                <a:latin typeface="Tahoma" pitchFamily="34" charset="0"/>
              </a:defRPr>
            </a:lvl3pPr>
            <a:lvl4pPr marL="1600200" indent="-228600" defTabSz="927100" eaLnBrk="0" hangingPunct="0">
              <a:defRPr>
                <a:solidFill>
                  <a:schemeClr val="tx1"/>
                </a:solidFill>
                <a:latin typeface="Tahoma" pitchFamily="34" charset="0"/>
              </a:defRPr>
            </a:lvl4pPr>
            <a:lvl5pPr marL="2057400" indent="-228600" defTabSz="927100" eaLnBrk="0" hangingPunct="0">
              <a:defRPr>
                <a:solidFill>
                  <a:schemeClr val="tx1"/>
                </a:solidFill>
                <a:latin typeface="Tahoma" pitchFamily="34" charset="0"/>
              </a:defRPr>
            </a:lvl5pPr>
            <a:lvl6pPr marL="2514600" indent="-228600" defTabSz="927100" eaLnBrk="0" fontAlgn="base" hangingPunct="0">
              <a:spcBef>
                <a:spcPct val="0"/>
              </a:spcBef>
              <a:spcAft>
                <a:spcPct val="0"/>
              </a:spcAft>
              <a:defRPr>
                <a:solidFill>
                  <a:schemeClr val="tx1"/>
                </a:solidFill>
                <a:latin typeface="Tahoma" pitchFamily="34" charset="0"/>
              </a:defRPr>
            </a:lvl6pPr>
            <a:lvl7pPr marL="2971800" indent="-228600" defTabSz="927100" eaLnBrk="0" fontAlgn="base" hangingPunct="0">
              <a:spcBef>
                <a:spcPct val="0"/>
              </a:spcBef>
              <a:spcAft>
                <a:spcPct val="0"/>
              </a:spcAft>
              <a:defRPr>
                <a:solidFill>
                  <a:schemeClr val="tx1"/>
                </a:solidFill>
                <a:latin typeface="Tahoma" pitchFamily="34" charset="0"/>
              </a:defRPr>
            </a:lvl7pPr>
            <a:lvl8pPr marL="3429000" indent="-228600" defTabSz="927100" eaLnBrk="0" fontAlgn="base" hangingPunct="0">
              <a:spcBef>
                <a:spcPct val="0"/>
              </a:spcBef>
              <a:spcAft>
                <a:spcPct val="0"/>
              </a:spcAft>
              <a:defRPr>
                <a:solidFill>
                  <a:schemeClr val="tx1"/>
                </a:solidFill>
                <a:latin typeface="Tahoma" pitchFamily="34" charset="0"/>
              </a:defRPr>
            </a:lvl8pPr>
            <a:lvl9pPr marL="3886200" indent="-228600" defTabSz="927100" eaLnBrk="0" fontAlgn="base" hangingPunct="0">
              <a:spcBef>
                <a:spcPct val="0"/>
              </a:spcBef>
              <a:spcAft>
                <a:spcPct val="0"/>
              </a:spcAft>
              <a:defRPr>
                <a:solidFill>
                  <a:schemeClr val="tx1"/>
                </a:solidFill>
                <a:latin typeface="Tahoma" pitchFamily="34" charset="0"/>
              </a:defRPr>
            </a:lvl9pPr>
          </a:lstStyle>
          <a:p>
            <a:pPr eaLnBrk="1" hangingPunct="1"/>
            <a:fld id="{9E870487-B9BE-4456-AACF-B6027B13A858}" type="slidenum">
              <a:rPr lang="en-US" altLang="en-US" smtClean="0">
                <a:latin typeface="Arial" pitchFamily="34" charset="0"/>
              </a:rPr>
              <a:pPr eaLnBrk="1" hangingPunct="1"/>
              <a:t>13</a:t>
            </a:fld>
            <a:endParaRPr lang="en-US" altLang="en-US"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Dips should be pre-portioned and must be low in fat or non fat.  Yogurt based dips are encouraged.  </a:t>
            </a:r>
          </a:p>
          <a:p>
            <a:pPr eaLnBrk="1" hangingPunct="1"/>
            <a:endParaRPr lang="en-US" altLang="en-US" dirty="0" smtClean="0">
              <a:latin typeface="Arial" pitchFamily="34" charset="0"/>
            </a:endParaRPr>
          </a:p>
          <a:p>
            <a:pPr eaLnBrk="1" hangingPunct="1"/>
            <a:r>
              <a:rPr lang="en-US" altLang="en-US" dirty="0" smtClean="0">
                <a:latin typeface="Arial" pitchFamily="34" charset="0"/>
              </a:rPr>
              <a:t>**Note:</a:t>
            </a:r>
            <a:r>
              <a:rPr lang="en-US" altLang="en-US" baseline="0" dirty="0" smtClean="0">
                <a:latin typeface="Arial" pitchFamily="34" charset="0"/>
              </a:rPr>
              <a:t> although it’s often healthier - </a:t>
            </a:r>
            <a:r>
              <a:rPr lang="en-US" altLang="en-US" dirty="0" smtClean="0">
                <a:latin typeface="Arial" pitchFamily="34" charset="0"/>
              </a:rPr>
              <a:t>the ingredients used to make dips from scratch are not allowable costs to the program</a:t>
            </a: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Tahoma" pitchFamily="34" charset="0"/>
              </a:defRPr>
            </a:lvl1pPr>
            <a:lvl2pPr marL="742950" indent="-285750" defTabSz="927100" eaLnBrk="0" hangingPunct="0">
              <a:defRPr>
                <a:solidFill>
                  <a:schemeClr val="tx1"/>
                </a:solidFill>
                <a:latin typeface="Tahoma" pitchFamily="34" charset="0"/>
              </a:defRPr>
            </a:lvl2pPr>
            <a:lvl3pPr marL="1143000" indent="-228600" defTabSz="927100" eaLnBrk="0" hangingPunct="0">
              <a:defRPr>
                <a:solidFill>
                  <a:schemeClr val="tx1"/>
                </a:solidFill>
                <a:latin typeface="Tahoma" pitchFamily="34" charset="0"/>
              </a:defRPr>
            </a:lvl3pPr>
            <a:lvl4pPr marL="1600200" indent="-228600" defTabSz="927100" eaLnBrk="0" hangingPunct="0">
              <a:defRPr>
                <a:solidFill>
                  <a:schemeClr val="tx1"/>
                </a:solidFill>
                <a:latin typeface="Tahoma" pitchFamily="34" charset="0"/>
              </a:defRPr>
            </a:lvl4pPr>
            <a:lvl5pPr marL="2057400" indent="-228600" defTabSz="927100" eaLnBrk="0" hangingPunct="0">
              <a:defRPr>
                <a:solidFill>
                  <a:schemeClr val="tx1"/>
                </a:solidFill>
                <a:latin typeface="Tahoma" pitchFamily="34" charset="0"/>
              </a:defRPr>
            </a:lvl5pPr>
            <a:lvl6pPr marL="2514600" indent="-228600" defTabSz="927100" eaLnBrk="0" fontAlgn="base" hangingPunct="0">
              <a:spcBef>
                <a:spcPct val="0"/>
              </a:spcBef>
              <a:spcAft>
                <a:spcPct val="0"/>
              </a:spcAft>
              <a:defRPr>
                <a:solidFill>
                  <a:schemeClr val="tx1"/>
                </a:solidFill>
                <a:latin typeface="Tahoma" pitchFamily="34" charset="0"/>
              </a:defRPr>
            </a:lvl6pPr>
            <a:lvl7pPr marL="2971800" indent="-228600" defTabSz="927100" eaLnBrk="0" fontAlgn="base" hangingPunct="0">
              <a:spcBef>
                <a:spcPct val="0"/>
              </a:spcBef>
              <a:spcAft>
                <a:spcPct val="0"/>
              </a:spcAft>
              <a:defRPr>
                <a:solidFill>
                  <a:schemeClr val="tx1"/>
                </a:solidFill>
                <a:latin typeface="Tahoma" pitchFamily="34" charset="0"/>
              </a:defRPr>
            </a:lvl7pPr>
            <a:lvl8pPr marL="3429000" indent="-228600" defTabSz="927100" eaLnBrk="0" fontAlgn="base" hangingPunct="0">
              <a:spcBef>
                <a:spcPct val="0"/>
              </a:spcBef>
              <a:spcAft>
                <a:spcPct val="0"/>
              </a:spcAft>
              <a:defRPr>
                <a:solidFill>
                  <a:schemeClr val="tx1"/>
                </a:solidFill>
                <a:latin typeface="Tahoma" pitchFamily="34" charset="0"/>
              </a:defRPr>
            </a:lvl8pPr>
            <a:lvl9pPr marL="3886200" indent="-228600" defTabSz="927100" eaLnBrk="0" fontAlgn="base" hangingPunct="0">
              <a:spcBef>
                <a:spcPct val="0"/>
              </a:spcBef>
              <a:spcAft>
                <a:spcPct val="0"/>
              </a:spcAft>
              <a:defRPr>
                <a:solidFill>
                  <a:schemeClr val="tx1"/>
                </a:solidFill>
                <a:latin typeface="Tahoma" pitchFamily="34" charset="0"/>
              </a:defRPr>
            </a:lvl9pPr>
          </a:lstStyle>
          <a:p>
            <a:pPr eaLnBrk="1" hangingPunct="1"/>
            <a:fld id="{79FDE3C0-04B7-4883-B34A-30F20639850D}" type="slidenum">
              <a:rPr lang="en-US" altLang="en-US" smtClean="0">
                <a:latin typeface="Arial" pitchFamily="34" charset="0"/>
              </a:rPr>
              <a:pPr eaLnBrk="1" hangingPunct="1"/>
              <a:t>14</a:t>
            </a:fld>
            <a:endParaRPr lang="en-US" altLang="en-US"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Tahoma" pitchFamily="34" charset="0"/>
              </a:defRPr>
            </a:lvl1pPr>
            <a:lvl2pPr marL="742950" indent="-285750" defTabSz="927100" eaLnBrk="0" hangingPunct="0">
              <a:defRPr>
                <a:solidFill>
                  <a:schemeClr val="tx1"/>
                </a:solidFill>
                <a:latin typeface="Tahoma" pitchFamily="34" charset="0"/>
              </a:defRPr>
            </a:lvl2pPr>
            <a:lvl3pPr marL="1143000" indent="-228600" defTabSz="927100" eaLnBrk="0" hangingPunct="0">
              <a:defRPr>
                <a:solidFill>
                  <a:schemeClr val="tx1"/>
                </a:solidFill>
                <a:latin typeface="Tahoma" pitchFamily="34" charset="0"/>
              </a:defRPr>
            </a:lvl3pPr>
            <a:lvl4pPr marL="1600200" indent="-228600" defTabSz="927100" eaLnBrk="0" hangingPunct="0">
              <a:defRPr>
                <a:solidFill>
                  <a:schemeClr val="tx1"/>
                </a:solidFill>
                <a:latin typeface="Tahoma" pitchFamily="34" charset="0"/>
              </a:defRPr>
            </a:lvl4pPr>
            <a:lvl5pPr marL="2057400" indent="-228600" defTabSz="927100" eaLnBrk="0" hangingPunct="0">
              <a:defRPr>
                <a:solidFill>
                  <a:schemeClr val="tx1"/>
                </a:solidFill>
                <a:latin typeface="Tahoma" pitchFamily="34" charset="0"/>
              </a:defRPr>
            </a:lvl5pPr>
            <a:lvl6pPr marL="2514600" indent="-228600" defTabSz="927100" eaLnBrk="0" fontAlgn="base" hangingPunct="0">
              <a:spcBef>
                <a:spcPct val="0"/>
              </a:spcBef>
              <a:spcAft>
                <a:spcPct val="0"/>
              </a:spcAft>
              <a:defRPr>
                <a:solidFill>
                  <a:schemeClr val="tx1"/>
                </a:solidFill>
                <a:latin typeface="Tahoma" pitchFamily="34" charset="0"/>
              </a:defRPr>
            </a:lvl6pPr>
            <a:lvl7pPr marL="2971800" indent="-228600" defTabSz="927100" eaLnBrk="0" fontAlgn="base" hangingPunct="0">
              <a:spcBef>
                <a:spcPct val="0"/>
              </a:spcBef>
              <a:spcAft>
                <a:spcPct val="0"/>
              </a:spcAft>
              <a:defRPr>
                <a:solidFill>
                  <a:schemeClr val="tx1"/>
                </a:solidFill>
                <a:latin typeface="Tahoma" pitchFamily="34" charset="0"/>
              </a:defRPr>
            </a:lvl7pPr>
            <a:lvl8pPr marL="3429000" indent="-228600" defTabSz="927100" eaLnBrk="0" fontAlgn="base" hangingPunct="0">
              <a:spcBef>
                <a:spcPct val="0"/>
              </a:spcBef>
              <a:spcAft>
                <a:spcPct val="0"/>
              </a:spcAft>
              <a:defRPr>
                <a:solidFill>
                  <a:schemeClr val="tx1"/>
                </a:solidFill>
                <a:latin typeface="Tahoma" pitchFamily="34" charset="0"/>
              </a:defRPr>
            </a:lvl8pPr>
            <a:lvl9pPr marL="3886200" indent="-228600" defTabSz="927100" eaLnBrk="0" fontAlgn="base" hangingPunct="0">
              <a:spcBef>
                <a:spcPct val="0"/>
              </a:spcBef>
              <a:spcAft>
                <a:spcPct val="0"/>
              </a:spcAft>
              <a:defRPr>
                <a:solidFill>
                  <a:schemeClr val="tx1"/>
                </a:solidFill>
                <a:latin typeface="Tahoma" pitchFamily="34" charset="0"/>
              </a:defRPr>
            </a:lvl9pPr>
          </a:lstStyle>
          <a:p>
            <a:pPr eaLnBrk="1" hangingPunct="1"/>
            <a:fld id="{E7F7A611-9229-4CF3-AF73-95F6B0C22B89}" type="slidenum">
              <a:rPr lang="en-US" altLang="en-US" smtClean="0">
                <a:latin typeface="Arial" pitchFamily="34" charset="0"/>
              </a:rPr>
              <a:pPr eaLnBrk="1" hangingPunct="1"/>
              <a:t>15</a:t>
            </a:fld>
            <a:endParaRPr lang="en-US" altLang="en-US"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Funds are dispersed two times a year in the FFVP.  </a:t>
            </a:r>
          </a:p>
          <a:p>
            <a:pPr marL="171450" indent="-171450" eaLnBrk="1" hangingPunct="1">
              <a:buFont typeface="Arial" panose="020B0604020202020204" pitchFamily="34" charset="0"/>
              <a:buChar char="•"/>
            </a:pPr>
            <a:r>
              <a:rPr lang="en-US" altLang="en-US" dirty="0" smtClean="0">
                <a:latin typeface="Arial" pitchFamily="34" charset="0"/>
              </a:rPr>
              <a:t>Funds dispersed in July at the beginning of the grant period are considered start up money for your programs.  </a:t>
            </a:r>
          </a:p>
          <a:p>
            <a:pPr marL="171450" indent="-171450" eaLnBrk="1" hangingPunct="1">
              <a:buFont typeface="Arial" panose="020B0604020202020204" pitchFamily="34" charset="0"/>
              <a:buChar char="•"/>
            </a:pPr>
            <a:r>
              <a:rPr lang="en-US" altLang="en-US" dirty="0" smtClean="0">
                <a:latin typeface="Arial" pitchFamily="34" charset="0"/>
              </a:rPr>
              <a:t>Since most</a:t>
            </a:r>
            <a:r>
              <a:rPr lang="en-US" altLang="en-US" baseline="0" dirty="0" smtClean="0">
                <a:latin typeface="Arial" pitchFamily="34" charset="0"/>
              </a:rPr>
              <a:t> of Nevada schools are not year-round anymore, t</a:t>
            </a:r>
            <a:r>
              <a:rPr lang="en-US" altLang="en-US" dirty="0" smtClean="0">
                <a:latin typeface="Arial" pitchFamily="34" charset="0"/>
              </a:rPr>
              <a:t>his a good time to claim the administrative costs for planning, buying paper goods and supplies, and purchase of needed</a:t>
            </a:r>
            <a:r>
              <a:rPr lang="en-US" altLang="en-US" baseline="0" dirty="0" smtClean="0">
                <a:latin typeface="Arial" pitchFamily="34" charset="0"/>
              </a:rPr>
              <a:t> equipment (after submitting a request)</a:t>
            </a:r>
            <a:r>
              <a:rPr lang="en-US" altLang="en-US" dirty="0" smtClean="0">
                <a:latin typeface="Arial" pitchFamily="34" charset="0"/>
              </a:rPr>
              <a:t>  </a:t>
            </a:r>
          </a:p>
          <a:p>
            <a:pPr marL="171450" indent="-171450" eaLnBrk="1" hangingPunct="1">
              <a:buFont typeface="Arial" panose="020B0604020202020204" pitchFamily="34" charset="0"/>
              <a:buChar char="•"/>
            </a:pPr>
            <a:r>
              <a:rPr lang="en-US" altLang="en-US" dirty="0" smtClean="0">
                <a:latin typeface="Arial" pitchFamily="34" charset="0"/>
              </a:rPr>
              <a:t>These funds must be obligated by September 30</a:t>
            </a:r>
            <a:r>
              <a:rPr lang="en-US" altLang="en-US" baseline="30000" dirty="0" smtClean="0">
                <a:latin typeface="Arial" pitchFamily="34" charset="0"/>
              </a:rPr>
              <a:t>th</a:t>
            </a:r>
            <a:r>
              <a:rPr lang="en-US" altLang="en-US" dirty="0" smtClean="0">
                <a:latin typeface="Arial" pitchFamily="34" charset="0"/>
              </a:rPr>
              <a:t>, the end of the Federal Fiscal Year.  </a:t>
            </a:r>
          </a:p>
          <a:p>
            <a:pPr marL="171450" indent="-171450" eaLnBrk="1" hangingPunct="1">
              <a:buFont typeface="Arial" panose="020B0604020202020204" pitchFamily="34" charset="0"/>
              <a:buChar char="•"/>
            </a:pPr>
            <a:endParaRPr lang="en-US" altLang="en-US" dirty="0" smtClean="0">
              <a:latin typeface="Arial" pitchFamily="34" charset="0"/>
            </a:endParaRPr>
          </a:p>
          <a:p>
            <a:pPr marL="171450" indent="-171450" eaLnBrk="1" hangingPunct="1">
              <a:buFont typeface="Arial" panose="020B0604020202020204" pitchFamily="34" charset="0"/>
              <a:buChar char="•"/>
            </a:pPr>
            <a:r>
              <a:rPr lang="en-US" altLang="en-US" dirty="0" smtClean="0">
                <a:latin typeface="Arial" pitchFamily="34" charset="0"/>
              </a:rPr>
              <a:t>The second allotment of funds is dispersed on October 1</a:t>
            </a:r>
            <a:r>
              <a:rPr lang="en-US" altLang="en-US" baseline="30000" dirty="0" smtClean="0">
                <a:latin typeface="Arial" pitchFamily="34" charset="0"/>
              </a:rPr>
              <a:t>st</a:t>
            </a:r>
            <a:r>
              <a:rPr lang="en-US" altLang="en-US" dirty="0" smtClean="0">
                <a:latin typeface="Arial" pitchFamily="34" charset="0"/>
              </a:rPr>
              <a:t>. </a:t>
            </a:r>
          </a:p>
          <a:p>
            <a:pPr marL="171450" indent="-171450" eaLnBrk="1" hangingPunct="1">
              <a:buFont typeface="Arial" panose="020B0604020202020204" pitchFamily="34" charset="0"/>
              <a:buChar char="•"/>
            </a:pPr>
            <a:r>
              <a:rPr lang="en-US" altLang="en-US" dirty="0" smtClean="0">
                <a:latin typeface="Arial" pitchFamily="34" charset="0"/>
              </a:rPr>
              <a:t>This is the time period in which most programs start running throughout the year; majority of cost should be the fruits and vegetables </a:t>
            </a:r>
          </a:p>
          <a:p>
            <a:pPr marL="171450" indent="-171450" eaLnBrk="1" hangingPunct="1">
              <a:buFont typeface="Arial" panose="020B0604020202020204" pitchFamily="34" charset="0"/>
              <a:buChar char="•"/>
            </a:pPr>
            <a:r>
              <a:rPr kumimoji="0" lang="en-US" altLang="en-US" sz="1200" b="0" i="0" u="none" strike="noStrike" kern="1200" cap="none" spc="0" normalizeH="0" baseline="0" noProof="0" dirty="0" smtClean="0">
                <a:ln>
                  <a:noFill/>
                </a:ln>
                <a:solidFill>
                  <a:srgbClr val="000000"/>
                </a:solidFill>
                <a:effectLst/>
                <a:uLnTx/>
                <a:uFillTx/>
                <a:latin typeface="Arial" pitchFamily="34" charset="0"/>
              </a:rPr>
              <a:t>These funds must be obligated by June 30</a:t>
            </a:r>
            <a:r>
              <a:rPr kumimoji="0" lang="en-US" altLang="en-US" sz="1200" b="0" i="0" u="none" strike="noStrike" kern="1200" cap="none" spc="0" normalizeH="0" baseline="30000" noProof="0" dirty="0" smtClean="0">
                <a:ln>
                  <a:noFill/>
                </a:ln>
                <a:solidFill>
                  <a:srgbClr val="000000"/>
                </a:solidFill>
                <a:effectLst/>
                <a:uLnTx/>
                <a:uFillTx/>
                <a:latin typeface="Arial" pitchFamily="34" charset="0"/>
              </a:rPr>
              <a:t>th</a:t>
            </a:r>
            <a:r>
              <a:rPr kumimoji="0" lang="en-US" altLang="en-US" sz="1200" b="0" i="0" u="none" strike="noStrike" kern="1200" cap="none" spc="0" normalizeH="0" baseline="0" noProof="0" dirty="0" smtClean="0">
                <a:ln>
                  <a:noFill/>
                </a:ln>
                <a:solidFill>
                  <a:srgbClr val="000000"/>
                </a:solidFill>
                <a:effectLst/>
                <a:uLnTx/>
                <a:uFillTx/>
                <a:latin typeface="Arial" pitchFamily="34" charset="0"/>
              </a:rPr>
              <a:t>. </a:t>
            </a:r>
            <a:endParaRPr lang="en-US" altLang="en-US" dirty="0" smtClean="0">
              <a:latin typeface="Arial" pitchFamily="34" charset="0"/>
            </a:endParaRPr>
          </a:p>
          <a:p>
            <a:pPr marL="628650" lvl="1" indent="-171450" eaLnBrk="1" hangingPunct="1">
              <a:buFont typeface="Arial" panose="020B0604020202020204" pitchFamily="34" charset="0"/>
              <a:buChar char="•"/>
            </a:pPr>
            <a:r>
              <a:rPr lang="en-US" altLang="en-US" dirty="0" smtClean="0">
                <a:latin typeface="Arial" pitchFamily="34" charset="0"/>
              </a:rPr>
              <a:t>Funds not obligated by the end of their respective time periods are sent back to USDA</a:t>
            </a:r>
          </a:p>
          <a:p>
            <a:pPr marL="628650" lvl="1" indent="-171450" eaLnBrk="1" hangingPunct="1">
              <a:buFont typeface="Arial" panose="020B0604020202020204" pitchFamily="34" charset="0"/>
              <a:buChar char="•"/>
            </a:pPr>
            <a:r>
              <a:rPr lang="en-US" altLang="en-US" dirty="0" smtClean="0">
                <a:latin typeface="Arial" pitchFamily="34" charset="0"/>
              </a:rPr>
              <a:t>Costs claimed for reimbursement cannot cross into different fiscal years</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Tahoma" pitchFamily="34" charset="0"/>
              </a:defRPr>
            </a:lvl1pPr>
            <a:lvl2pPr marL="742950" indent="-285750" defTabSz="927100" eaLnBrk="0" hangingPunct="0">
              <a:defRPr>
                <a:solidFill>
                  <a:schemeClr val="tx1"/>
                </a:solidFill>
                <a:latin typeface="Tahoma" pitchFamily="34" charset="0"/>
              </a:defRPr>
            </a:lvl2pPr>
            <a:lvl3pPr marL="1143000" indent="-228600" defTabSz="927100" eaLnBrk="0" hangingPunct="0">
              <a:defRPr>
                <a:solidFill>
                  <a:schemeClr val="tx1"/>
                </a:solidFill>
                <a:latin typeface="Tahoma" pitchFamily="34" charset="0"/>
              </a:defRPr>
            </a:lvl3pPr>
            <a:lvl4pPr marL="1600200" indent="-228600" defTabSz="927100" eaLnBrk="0" hangingPunct="0">
              <a:defRPr>
                <a:solidFill>
                  <a:schemeClr val="tx1"/>
                </a:solidFill>
                <a:latin typeface="Tahoma" pitchFamily="34" charset="0"/>
              </a:defRPr>
            </a:lvl4pPr>
            <a:lvl5pPr marL="2057400" indent="-228600" defTabSz="927100" eaLnBrk="0" hangingPunct="0">
              <a:defRPr>
                <a:solidFill>
                  <a:schemeClr val="tx1"/>
                </a:solidFill>
                <a:latin typeface="Tahoma" pitchFamily="34" charset="0"/>
              </a:defRPr>
            </a:lvl5pPr>
            <a:lvl6pPr marL="2514600" indent="-228600" defTabSz="927100" eaLnBrk="0" fontAlgn="base" hangingPunct="0">
              <a:spcBef>
                <a:spcPct val="0"/>
              </a:spcBef>
              <a:spcAft>
                <a:spcPct val="0"/>
              </a:spcAft>
              <a:defRPr>
                <a:solidFill>
                  <a:schemeClr val="tx1"/>
                </a:solidFill>
                <a:latin typeface="Tahoma" pitchFamily="34" charset="0"/>
              </a:defRPr>
            </a:lvl6pPr>
            <a:lvl7pPr marL="2971800" indent="-228600" defTabSz="927100" eaLnBrk="0" fontAlgn="base" hangingPunct="0">
              <a:spcBef>
                <a:spcPct val="0"/>
              </a:spcBef>
              <a:spcAft>
                <a:spcPct val="0"/>
              </a:spcAft>
              <a:defRPr>
                <a:solidFill>
                  <a:schemeClr val="tx1"/>
                </a:solidFill>
                <a:latin typeface="Tahoma" pitchFamily="34" charset="0"/>
              </a:defRPr>
            </a:lvl7pPr>
            <a:lvl8pPr marL="3429000" indent="-228600" defTabSz="927100" eaLnBrk="0" fontAlgn="base" hangingPunct="0">
              <a:spcBef>
                <a:spcPct val="0"/>
              </a:spcBef>
              <a:spcAft>
                <a:spcPct val="0"/>
              </a:spcAft>
              <a:defRPr>
                <a:solidFill>
                  <a:schemeClr val="tx1"/>
                </a:solidFill>
                <a:latin typeface="Tahoma" pitchFamily="34" charset="0"/>
              </a:defRPr>
            </a:lvl8pPr>
            <a:lvl9pPr marL="3886200" indent="-228600" defTabSz="927100" eaLnBrk="0" fontAlgn="base" hangingPunct="0">
              <a:spcBef>
                <a:spcPct val="0"/>
              </a:spcBef>
              <a:spcAft>
                <a:spcPct val="0"/>
              </a:spcAft>
              <a:defRPr>
                <a:solidFill>
                  <a:schemeClr val="tx1"/>
                </a:solidFill>
                <a:latin typeface="Tahoma" pitchFamily="34" charset="0"/>
              </a:defRPr>
            </a:lvl9pPr>
          </a:lstStyle>
          <a:p>
            <a:pPr eaLnBrk="1" hangingPunct="1"/>
            <a:fld id="{226480E1-E524-4D76-8CE6-EF61CCA6915C}" type="slidenum">
              <a:rPr lang="en-US" altLang="en-US" smtClean="0">
                <a:latin typeface="Arial" pitchFamily="34" charset="0"/>
              </a:rPr>
              <a:pPr eaLnBrk="1" hangingPunct="1"/>
              <a:t>16</a:t>
            </a:fld>
            <a:endParaRPr lang="en-US" altLang="en-US" dirty="0"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This is different from your NSLP claim in that your reimbursement is not based on program participation or the number of students who participated in receiving the fresh fruit and vegetables.  </a:t>
            </a:r>
          </a:p>
          <a:p>
            <a:pPr eaLnBrk="1" hangingPunct="1"/>
            <a:endParaRPr lang="en-US" altLang="en-US" dirty="0" smtClean="0">
              <a:latin typeface="Arial" pitchFamily="34" charset="0"/>
            </a:endParaRPr>
          </a:p>
          <a:p>
            <a:pPr eaLnBrk="1" hangingPunct="1"/>
            <a:r>
              <a:rPr lang="en-US" altLang="en-US" dirty="0" smtClean="0">
                <a:latin typeface="Arial" pitchFamily="34" charset="0"/>
              </a:rPr>
              <a:t>Planning school wide is an integral part of the program.  This should be viewed as a school initiative, not a food service offering.  The idea is to get the program infused in the school environment and curriculum.</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Tahoma" pitchFamily="34" charset="0"/>
              </a:defRPr>
            </a:lvl1pPr>
            <a:lvl2pPr marL="742950" indent="-285750" defTabSz="927100" eaLnBrk="0" hangingPunct="0">
              <a:defRPr>
                <a:solidFill>
                  <a:schemeClr val="tx1"/>
                </a:solidFill>
                <a:latin typeface="Tahoma" pitchFamily="34" charset="0"/>
              </a:defRPr>
            </a:lvl2pPr>
            <a:lvl3pPr marL="1143000" indent="-228600" defTabSz="927100" eaLnBrk="0" hangingPunct="0">
              <a:defRPr>
                <a:solidFill>
                  <a:schemeClr val="tx1"/>
                </a:solidFill>
                <a:latin typeface="Tahoma" pitchFamily="34" charset="0"/>
              </a:defRPr>
            </a:lvl3pPr>
            <a:lvl4pPr marL="1600200" indent="-228600" defTabSz="927100" eaLnBrk="0" hangingPunct="0">
              <a:defRPr>
                <a:solidFill>
                  <a:schemeClr val="tx1"/>
                </a:solidFill>
                <a:latin typeface="Tahoma" pitchFamily="34" charset="0"/>
              </a:defRPr>
            </a:lvl4pPr>
            <a:lvl5pPr marL="2057400" indent="-228600" defTabSz="927100" eaLnBrk="0" hangingPunct="0">
              <a:defRPr>
                <a:solidFill>
                  <a:schemeClr val="tx1"/>
                </a:solidFill>
                <a:latin typeface="Tahoma" pitchFamily="34" charset="0"/>
              </a:defRPr>
            </a:lvl5pPr>
            <a:lvl6pPr marL="2514600" indent="-228600" defTabSz="927100" eaLnBrk="0" fontAlgn="base" hangingPunct="0">
              <a:spcBef>
                <a:spcPct val="0"/>
              </a:spcBef>
              <a:spcAft>
                <a:spcPct val="0"/>
              </a:spcAft>
              <a:defRPr>
                <a:solidFill>
                  <a:schemeClr val="tx1"/>
                </a:solidFill>
                <a:latin typeface="Tahoma" pitchFamily="34" charset="0"/>
              </a:defRPr>
            </a:lvl6pPr>
            <a:lvl7pPr marL="2971800" indent="-228600" defTabSz="927100" eaLnBrk="0" fontAlgn="base" hangingPunct="0">
              <a:spcBef>
                <a:spcPct val="0"/>
              </a:spcBef>
              <a:spcAft>
                <a:spcPct val="0"/>
              </a:spcAft>
              <a:defRPr>
                <a:solidFill>
                  <a:schemeClr val="tx1"/>
                </a:solidFill>
                <a:latin typeface="Tahoma" pitchFamily="34" charset="0"/>
              </a:defRPr>
            </a:lvl7pPr>
            <a:lvl8pPr marL="3429000" indent="-228600" defTabSz="927100" eaLnBrk="0" fontAlgn="base" hangingPunct="0">
              <a:spcBef>
                <a:spcPct val="0"/>
              </a:spcBef>
              <a:spcAft>
                <a:spcPct val="0"/>
              </a:spcAft>
              <a:defRPr>
                <a:solidFill>
                  <a:schemeClr val="tx1"/>
                </a:solidFill>
                <a:latin typeface="Tahoma" pitchFamily="34" charset="0"/>
              </a:defRPr>
            </a:lvl8pPr>
            <a:lvl9pPr marL="3886200" indent="-228600" defTabSz="927100" eaLnBrk="0" fontAlgn="base" hangingPunct="0">
              <a:spcBef>
                <a:spcPct val="0"/>
              </a:spcBef>
              <a:spcAft>
                <a:spcPct val="0"/>
              </a:spcAft>
              <a:defRPr>
                <a:solidFill>
                  <a:schemeClr val="tx1"/>
                </a:solidFill>
                <a:latin typeface="Tahoma" pitchFamily="34" charset="0"/>
              </a:defRPr>
            </a:lvl9pPr>
          </a:lstStyle>
          <a:p>
            <a:pPr eaLnBrk="1" hangingPunct="1"/>
            <a:fld id="{8EDC8135-6B42-45DC-B860-7AC373B73651}" type="slidenum">
              <a:rPr lang="en-US" altLang="en-US" smtClean="0">
                <a:latin typeface="Arial" pitchFamily="34" charset="0"/>
              </a:rPr>
              <a:pPr eaLnBrk="1" hangingPunct="1"/>
              <a:t>17</a:t>
            </a:fld>
            <a:endParaRPr lang="en-US" altLang="en-US" dirty="0"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With the FFVP, costs are claimed when the costs are incurred.  </a:t>
            </a:r>
          </a:p>
          <a:p>
            <a:pPr marL="171450" indent="-171450" eaLnBrk="1" hangingPunct="1">
              <a:buFont typeface="Arial" panose="020B0604020202020204" pitchFamily="34" charset="0"/>
              <a:buChar char="•"/>
            </a:pPr>
            <a:r>
              <a:rPr lang="en-US" altLang="en-US" dirty="0" smtClean="0">
                <a:latin typeface="Arial" pitchFamily="34" charset="0"/>
              </a:rPr>
              <a:t>For example… if you purchase produce on the last day of January for service in February, the cost of the produce purchased should be submitted on the January claim.  </a:t>
            </a:r>
          </a:p>
          <a:p>
            <a:pPr marL="628650" lvl="1" indent="-171450" eaLnBrk="1" hangingPunct="1">
              <a:buFont typeface="Arial" panose="020B0604020202020204" pitchFamily="34" charset="0"/>
              <a:buChar char="•"/>
            </a:pPr>
            <a:r>
              <a:rPr lang="en-US" altLang="en-US" dirty="0" smtClean="0">
                <a:latin typeface="Arial" pitchFamily="34" charset="0"/>
              </a:rPr>
              <a:t>If you pull items from your stock for the FFVP that were previously purchased in another month, these costs cannot be claimed.  </a:t>
            </a:r>
          </a:p>
          <a:p>
            <a:pPr marL="628650" lvl="1" indent="-171450" eaLnBrk="1" hangingPunct="1">
              <a:buFont typeface="Arial" panose="020B0604020202020204" pitchFamily="34" charset="0"/>
              <a:buChar char="•"/>
            </a:pPr>
            <a:r>
              <a:rPr lang="en-US" altLang="en-US" dirty="0" smtClean="0">
                <a:latin typeface="Arial" pitchFamily="34" charset="0"/>
              </a:rPr>
              <a:t>They must be claimed at the time of purchase. </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Tahoma" pitchFamily="34" charset="0"/>
              </a:defRPr>
            </a:lvl1pPr>
            <a:lvl2pPr marL="742950" indent="-285750" defTabSz="927100" eaLnBrk="0" hangingPunct="0">
              <a:defRPr>
                <a:solidFill>
                  <a:schemeClr val="tx1"/>
                </a:solidFill>
                <a:latin typeface="Tahoma" pitchFamily="34" charset="0"/>
              </a:defRPr>
            </a:lvl2pPr>
            <a:lvl3pPr marL="1143000" indent="-228600" defTabSz="927100" eaLnBrk="0" hangingPunct="0">
              <a:defRPr>
                <a:solidFill>
                  <a:schemeClr val="tx1"/>
                </a:solidFill>
                <a:latin typeface="Tahoma" pitchFamily="34" charset="0"/>
              </a:defRPr>
            </a:lvl3pPr>
            <a:lvl4pPr marL="1600200" indent="-228600" defTabSz="927100" eaLnBrk="0" hangingPunct="0">
              <a:defRPr>
                <a:solidFill>
                  <a:schemeClr val="tx1"/>
                </a:solidFill>
                <a:latin typeface="Tahoma" pitchFamily="34" charset="0"/>
              </a:defRPr>
            </a:lvl4pPr>
            <a:lvl5pPr marL="2057400" indent="-228600" defTabSz="927100" eaLnBrk="0" hangingPunct="0">
              <a:defRPr>
                <a:solidFill>
                  <a:schemeClr val="tx1"/>
                </a:solidFill>
                <a:latin typeface="Tahoma" pitchFamily="34" charset="0"/>
              </a:defRPr>
            </a:lvl5pPr>
            <a:lvl6pPr marL="2514600" indent="-228600" defTabSz="927100" eaLnBrk="0" fontAlgn="base" hangingPunct="0">
              <a:spcBef>
                <a:spcPct val="0"/>
              </a:spcBef>
              <a:spcAft>
                <a:spcPct val="0"/>
              </a:spcAft>
              <a:defRPr>
                <a:solidFill>
                  <a:schemeClr val="tx1"/>
                </a:solidFill>
                <a:latin typeface="Tahoma" pitchFamily="34" charset="0"/>
              </a:defRPr>
            </a:lvl6pPr>
            <a:lvl7pPr marL="2971800" indent="-228600" defTabSz="927100" eaLnBrk="0" fontAlgn="base" hangingPunct="0">
              <a:spcBef>
                <a:spcPct val="0"/>
              </a:spcBef>
              <a:spcAft>
                <a:spcPct val="0"/>
              </a:spcAft>
              <a:defRPr>
                <a:solidFill>
                  <a:schemeClr val="tx1"/>
                </a:solidFill>
                <a:latin typeface="Tahoma" pitchFamily="34" charset="0"/>
              </a:defRPr>
            </a:lvl7pPr>
            <a:lvl8pPr marL="3429000" indent="-228600" defTabSz="927100" eaLnBrk="0" fontAlgn="base" hangingPunct="0">
              <a:spcBef>
                <a:spcPct val="0"/>
              </a:spcBef>
              <a:spcAft>
                <a:spcPct val="0"/>
              </a:spcAft>
              <a:defRPr>
                <a:solidFill>
                  <a:schemeClr val="tx1"/>
                </a:solidFill>
                <a:latin typeface="Tahoma" pitchFamily="34" charset="0"/>
              </a:defRPr>
            </a:lvl8pPr>
            <a:lvl9pPr marL="3886200" indent="-228600" defTabSz="927100" eaLnBrk="0" fontAlgn="base" hangingPunct="0">
              <a:spcBef>
                <a:spcPct val="0"/>
              </a:spcBef>
              <a:spcAft>
                <a:spcPct val="0"/>
              </a:spcAft>
              <a:defRPr>
                <a:solidFill>
                  <a:schemeClr val="tx1"/>
                </a:solidFill>
                <a:latin typeface="Tahoma" pitchFamily="34" charset="0"/>
              </a:defRPr>
            </a:lvl9pPr>
          </a:lstStyle>
          <a:p>
            <a:pPr eaLnBrk="1" hangingPunct="1"/>
            <a:fld id="{A6E85706-F30C-4A6C-8FBC-506DD547EFE7}" type="slidenum">
              <a:rPr lang="en-US" altLang="en-US" smtClean="0">
                <a:latin typeface="Arial" pitchFamily="34" charset="0"/>
              </a:rPr>
              <a:pPr eaLnBrk="1" hangingPunct="1"/>
              <a:t>18</a:t>
            </a:fld>
            <a:endParaRPr lang="en-US" altLang="en-US" dirty="0"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Preventing or reducing the risk of food-borne illness or injury by contaminated fruits and vegetables is a priority in the FFVP.  </a:t>
            </a:r>
          </a:p>
          <a:p>
            <a:pPr eaLnBrk="1" hangingPunct="1"/>
            <a:endParaRPr lang="en-US" altLang="en-US" dirty="0" smtClean="0">
              <a:latin typeface="Arial" pitchFamily="34" charset="0"/>
            </a:endParaRPr>
          </a:p>
          <a:p>
            <a:pPr eaLnBrk="1" hangingPunct="1"/>
            <a:r>
              <a:rPr lang="en-US" altLang="en-US" dirty="0" smtClean="0">
                <a:latin typeface="Arial" pitchFamily="34" charset="0"/>
              </a:rPr>
              <a:t>Documented training of all staff involved in the preparation and distribution of the program should be maintained.  </a:t>
            </a:r>
          </a:p>
          <a:p>
            <a:pPr eaLnBrk="1" hangingPunct="1"/>
            <a:endParaRPr lang="en-US" altLang="en-US" dirty="0" smtClean="0">
              <a:latin typeface="Arial" pitchFamily="34" charset="0"/>
            </a:endParaRPr>
          </a:p>
          <a:p>
            <a:pPr eaLnBrk="1" hangingPunct="1"/>
            <a:r>
              <a:rPr lang="en-US" altLang="en-US" dirty="0" smtClean="0">
                <a:latin typeface="Arial" pitchFamily="34" charset="0"/>
              </a:rPr>
              <a:t>Review your HACCP plan and corresponding SOP’s to ensure that all areas of preparation delivery to a location outside of the cafeteria and methods of service you are utilizing are included.</a:t>
            </a: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Tahoma" pitchFamily="34" charset="0"/>
              </a:defRPr>
            </a:lvl1pPr>
            <a:lvl2pPr marL="742950" indent="-285750" defTabSz="927100" eaLnBrk="0" hangingPunct="0">
              <a:defRPr>
                <a:solidFill>
                  <a:schemeClr val="tx1"/>
                </a:solidFill>
                <a:latin typeface="Tahoma" pitchFamily="34" charset="0"/>
              </a:defRPr>
            </a:lvl2pPr>
            <a:lvl3pPr marL="1143000" indent="-228600" defTabSz="927100" eaLnBrk="0" hangingPunct="0">
              <a:defRPr>
                <a:solidFill>
                  <a:schemeClr val="tx1"/>
                </a:solidFill>
                <a:latin typeface="Tahoma" pitchFamily="34" charset="0"/>
              </a:defRPr>
            </a:lvl3pPr>
            <a:lvl4pPr marL="1600200" indent="-228600" defTabSz="927100" eaLnBrk="0" hangingPunct="0">
              <a:defRPr>
                <a:solidFill>
                  <a:schemeClr val="tx1"/>
                </a:solidFill>
                <a:latin typeface="Tahoma" pitchFamily="34" charset="0"/>
              </a:defRPr>
            </a:lvl4pPr>
            <a:lvl5pPr marL="2057400" indent="-228600" defTabSz="927100" eaLnBrk="0" hangingPunct="0">
              <a:defRPr>
                <a:solidFill>
                  <a:schemeClr val="tx1"/>
                </a:solidFill>
                <a:latin typeface="Tahoma" pitchFamily="34" charset="0"/>
              </a:defRPr>
            </a:lvl5pPr>
            <a:lvl6pPr marL="2514600" indent="-228600" defTabSz="927100" eaLnBrk="0" fontAlgn="base" hangingPunct="0">
              <a:spcBef>
                <a:spcPct val="0"/>
              </a:spcBef>
              <a:spcAft>
                <a:spcPct val="0"/>
              </a:spcAft>
              <a:defRPr>
                <a:solidFill>
                  <a:schemeClr val="tx1"/>
                </a:solidFill>
                <a:latin typeface="Tahoma" pitchFamily="34" charset="0"/>
              </a:defRPr>
            </a:lvl6pPr>
            <a:lvl7pPr marL="2971800" indent="-228600" defTabSz="927100" eaLnBrk="0" fontAlgn="base" hangingPunct="0">
              <a:spcBef>
                <a:spcPct val="0"/>
              </a:spcBef>
              <a:spcAft>
                <a:spcPct val="0"/>
              </a:spcAft>
              <a:defRPr>
                <a:solidFill>
                  <a:schemeClr val="tx1"/>
                </a:solidFill>
                <a:latin typeface="Tahoma" pitchFamily="34" charset="0"/>
              </a:defRPr>
            </a:lvl7pPr>
            <a:lvl8pPr marL="3429000" indent="-228600" defTabSz="927100" eaLnBrk="0" fontAlgn="base" hangingPunct="0">
              <a:spcBef>
                <a:spcPct val="0"/>
              </a:spcBef>
              <a:spcAft>
                <a:spcPct val="0"/>
              </a:spcAft>
              <a:defRPr>
                <a:solidFill>
                  <a:schemeClr val="tx1"/>
                </a:solidFill>
                <a:latin typeface="Tahoma" pitchFamily="34" charset="0"/>
              </a:defRPr>
            </a:lvl8pPr>
            <a:lvl9pPr marL="3886200" indent="-228600" defTabSz="927100" eaLnBrk="0" fontAlgn="base" hangingPunct="0">
              <a:spcBef>
                <a:spcPct val="0"/>
              </a:spcBef>
              <a:spcAft>
                <a:spcPct val="0"/>
              </a:spcAft>
              <a:defRPr>
                <a:solidFill>
                  <a:schemeClr val="tx1"/>
                </a:solidFill>
                <a:latin typeface="Tahoma" pitchFamily="34" charset="0"/>
              </a:defRPr>
            </a:lvl9pPr>
          </a:lstStyle>
          <a:p>
            <a:pPr eaLnBrk="1" hangingPunct="1"/>
            <a:fld id="{52C97B52-FA55-4AD3-B520-D93EC23D06F3}" type="slidenum">
              <a:rPr lang="en-US" altLang="en-US" smtClean="0">
                <a:latin typeface="Arial" pitchFamily="34" charset="0"/>
              </a:rPr>
              <a:pPr eaLnBrk="1" hangingPunct="1"/>
              <a:t>21</a:t>
            </a:fld>
            <a:endParaRPr lang="en-US" alt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Tahoma" pitchFamily="34" charset="0"/>
              </a:defRPr>
            </a:lvl1pPr>
            <a:lvl2pPr marL="742950" indent="-285750" defTabSz="927100" eaLnBrk="0" hangingPunct="0">
              <a:defRPr>
                <a:solidFill>
                  <a:schemeClr val="tx1"/>
                </a:solidFill>
                <a:latin typeface="Tahoma" pitchFamily="34" charset="0"/>
              </a:defRPr>
            </a:lvl2pPr>
            <a:lvl3pPr marL="1143000" indent="-228600" defTabSz="927100" eaLnBrk="0" hangingPunct="0">
              <a:defRPr>
                <a:solidFill>
                  <a:schemeClr val="tx1"/>
                </a:solidFill>
                <a:latin typeface="Tahoma" pitchFamily="34" charset="0"/>
              </a:defRPr>
            </a:lvl3pPr>
            <a:lvl4pPr marL="1600200" indent="-228600" defTabSz="927100" eaLnBrk="0" hangingPunct="0">
              <a:defRPr>
                <a:solidFill>
                  <a:schemeClr val="tx1"/>
                </a:solidFill>
                <a:latin typeface="Tahoma" pitchFamily="34" charset="0"/>
              </a:defRPr>
            </a:lvl4pPr>
            <a:lvl5pPr marL="2057400" indent="-228600" defTabSz="927100" eaLnBrk="0" hangingPunct="0">
              <a:defRPr>
                <a:solidFill>
                  <a:schemeClr val="tx1"/>
                </a:solidFill>
                <a:latin typeface="Tahoma" pitchFamily="34" charset="0"/>
              </a:defRPr>
            </a:lvl5pPr>
            <a:lvl6pPr marL="2514600" indent="-228600" defTabSz="927100" eaLnBrk="0" fontAlgn="base" hangingPunct="0">
              <a:spcBef>
                <a:spcPct val="0"/>
              </a:spcBef>
              <a:spcAft>
                <a:spcPct val="0"/>
              </a:spcAft>
              <a:defRPr>
                <a:solidFill>
                  <a:schemeClr val="tx1"/>
                </a:solidFill>
                <a:latin typeface="Tahoma" pitchFamily="34" charset="0"/>
              </a:defRPr>
            </a:lvl6pPr>
            <a:lvl7pPr marL="2971800" indent="-228600" defTabSz="927100" eaLnBrk="0" fontAlgn="base" hangingPunct="0">
              <a:spcBef>
                <a:spcPct val="0"/>
              </a:spcBef>
              <a:spcAft>
                <a:spcPct val="0"/>
              </a:spcAft>
              <a:defRPr>
                <a:solidFill>
                  <a:schemeClr val="tx1"/>
                </a:solidFill>
                <a:latin typeface="Tahoma" pitchFamily="34" charset="0"/>
              </a:defRPr>
            </a:lvl7pPr>
            <a:lvl8pPr marL="3429000" indent="-228600" defTabSz="927100" eaLnBrk="0" fontAlgn="base" hangingPunct="0">
              <a:spcBef>
                <a:spcPct val="0"/>
              </a:spcBef>
              <a:spcAft>
                <a:spcPct val="0"/>
              </a:spcAft>
              <a:defRPr>
                <a:solidFill>
                  <a:schemeClr val="tx1"/>
                </a:solidFill>
                <a:latin typeface="Tahoma" pitchFamily="34" charset="0"/>
              </a:defRPr>
            </a:lvl8pPr>
            <a:lvl9pPr marL="3886200" indent="-228600" defTabSz="927100" eaLnBrk="0" fontAlgn="base" hangingPunct="0">
              <a:spcBef>
                <a:spcPct val="0"/>
              </a:spcBef>
              <a:spcAft>
                <a:spcPct val="0"/>
              </a:spcAft>
              <a:defRPr>
                <a:solidFill>
                  <a:schemeClr val="tx1"/>
                </a:solidFill>
                <a:latin typeface="Tahoma" pitchFamily="34" charset="0"/>
              </a:defRPr>
            </a:lvl9pPr>
          </a:lstStyle>
          <a:p>
            <a:pPr eaLnBrk="1" hangingPunct="1"/>
            <a:fld id="{0FAFC65D-6B26-486A-BF06-DEE1ACCF16F4}" type="slidenum">
              <a:rPr lang="en-US" altLang="en-US" smtClean="0">
                <a:latin typeface="Arial" pitchFamily="34" charset="0"/>
              </a:rPr>
              <a:pPr eaLnBrk="1" hangingPunct="1"/>
              <a:t>2</a:t>
            </a:fld>
            <a:endParaRPr lang="en-US" altLang="en-US" dirty="0"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Program costs are broken out into two categories:  operating and administrative.  </a:t>
            </a:r>
          </a:p>
          <a:p>
            <a:pPr eaLnBrk="1" hangingPunct="1"/>
            <a:endParaRPr lang="en-US" altLang="en-US" dirty="0" smtClean="0">
              <a:latin typeface="Arial" pitchFamily="34"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Tahoma" pitchFamily="34" charset="0"/>
              </a:defRPr>
            </a:lvl1pPr>
            <a:lvl2pPr marL="742950" indent="-285750" defTabSz="927100" eaLnBrk="0" hangingPunct="0">
              <a:defRPr>
                <a:solidFill>
                  <a:schemeClr val="tx1"/>
                </a:solidFill>
                <a:latin typeface="Tahoma" pitchFamily="34" charset="0"/>
              </a:defRPr>
            </a:lvl2pPr>
            <a:lvl3pPr marL="1143000" indent="-228600" defTabSz="927100" eaLnBrk="0" hangingPunct="0">
              <a:defRPr>
                <a:solidFill>
                  <a:schemeClr val="tx1"/>
                </a:solidFill>
                <a:latin typeface="Tahoma" pitchFamily="34" charset="0"/>
              </a:defRPr>
            </a:lvl3pPr>
            <a:lvl4pPr marL="1600200" indent="-228600" defTabSz="927100" eaLnBrk="0" hangingPunct="0">
              <a:defRPr>
                <a:solidFill>
                  <a:schemeClr val="tx1"/>
                </a:solidFill>
                <a:latin typeface="Tahoma" pitchFamily="34" charset="0"/>
              </a:defRPr>
            </a:lvl4pPr>
            <a:lvl5pPr marL="2057400" indent="-228600" defTabSz="927100" eaLnBrk="0" hangingPunct="0">
              <a:defRPr>
                <a:solidFill>
                  <a:schemeClr val="tx1"/>
                </a:solidFill>
                <a:latin typeface="Tahoma" pitchFamily="34" charset="0"/>
              </a:defRPr>
            </a:lvl5pPr>
            <a:lvl6pPr marL="2514600" indent="-228600" defTabSz="927100" eaLnBrk="0" fontAlgn="base" hangingPunct="0">
              <a:spcBef>
                <a:spcPct val="0"/>
              </a:spcBef>
              <a:spcAft>
                <a:spcPct val="0"/>
              </a:spcAft>
              <a:defRPr>
                <a:solidFill>
                  <a:schemeClr val="tx1"/>
                </a:solidFill>
                <a:latin typeface="Tahoma" pitchFamily="34" charset="0"/>
              </a:defRPr>
            </a:lvl6pPr>
            <a:lvl7pPr marL="2971800" indent="-228600" defTabSz="927100" eaLnBrk="0" fontAlgn="base" hangingPunct="0">
              <a:spcBef>
                <a:spcPct val="0"/>
              </a:spcBef>
              <a:spcAft>
                <a:spcPct val="0"/>
              </a:spcAft>
              <a:defRPr>
                <a:solidFill>
                  <a:schemeClr val="tx1"/>
                </a:solidFill>
                <a:latin typeface="Tahoma" pitchFamily="34" charset="0"/>
              </a:defRPr>
            </a:lvl7pPr>
            <a:lvl8pPr marL="3429000" indent="-228600" defTabSz="927100" eaLnBrk="0" fontAlgn="base" hangingPunct="0">
              <a:spcBef>
                <a:spcPct val="0"/>
              </a:spcBef>
              <a:spcAft>
                <a:spcPct val="0"/>
              </a:spcAft>
              <a:defRPr>
                <a:solidFill>
                  <a:schemeClr val="tx1"/>
                </a:solidFill>
                <a:latin typeface="Tahoma" pitchFamily="34" charset="0"/>
              </a:defRPr>
            </a:lvl8pPr>
            <a:lvl9pPr marL="3886200" indent="-228600" defTabSz="927100" eaLnBrk="0" fontAlgn="base" hangingPunct="0">
              <a:spcBef>
                <a:spcPct val="0"/>
              </a:spcBef>
              <a:spcAft>
                <a:spcPct val="0"/>
              </a:spcAft>
              <a:defRPr>
                <a:solidFill>
                  <a:schemeClr val="tx1"/>
                </a:solidFill>
                <a:latin typeface="Tahoma" pitchFamily="34" charset="0"/>
              </a:defRPr>
            </a:lvl9pPr>
          </a:lstStyle>
          <a:p>
            <a:pPr eaLnBrk="1" hangingPunct="1"/>
            <a:fld id="{8AA2CADB-1091-4A2B-9A5C-D8EA7B6D76F5}" type="slidenum">
              <a:rPr lang="en-US" altLang="en-US" smtClean="0">
                <a:latin typeface="Arial" pitchFamily="34" charset="0"/>
              </a:rPr>
              <a:pPr eaLnBrk="1" hangingPunct="1"/>
              <a:t>22</a:t>
            </a:fld>
            <a:endParaRPr lang="en-US" altLang="en-US" dirty="0"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Operating costs are the documented costs of running your FFVP service.  </a:t>
            </a:r>
          </a:p>
          <a:p>
            <a:pPr eaLnBrk="1" hangingPunct="1"/>
            <a:endParaRPr lang="en-US" altLang="en-US" dirty="0" smtClean="0">
              <a:latin typeface="Arial" pitchFamily="34" charset="0"/>
            </a:endParaRPr>
          </a:p>
          <a:p>
            <a:pPr marL="0" marR="0">
              <a:lnSpc>
                <a:spcPct val="115000"/>
              </a:lnSpc>
              <a:spcBef>
                <a:spcPts val="0"/>
              </a:spcBef>
              <a:spcAft>
                <a:spcPts val="0"/>
              </a:spcAft>
            </a:pPr>
            <a:r>
              <a:rPr lang="en-US" sz="1200" dirty="0" smtClean="0">
                <a:effectLst/>
                <a:latin typeface="Times New Roman"/>
                <a:ea typeface="Calibri"/>
                <a:cs typeface="Times New Roman"/>
              </a:rPr>
              <a:t>Operating costs include:</a:t>
            </a:r>
            <a:endParaRPr lang="en-US" sz="1100" dirty="0" smtClean="0">
              <a:effectLst/>
              <a:latin typeface="Calibri"/>
              <a:ea typeface="Calibri"/>
              <a:cs typeface="Times New Roman"/>
            </a:endParaRPr>
          </a:p>
          <a:p>
            <a:pPr marL="342900" marR="0" lvl="0" indent="-342900" algn="just">
              <a:lnSpc>
                <a:spcPct val="115000"/>
              </a:lnSpc>
              <a:spcBef>
                <a:spcPts val="0"/>
              </a:spcBef>
              <a:spcAft>
                <a:spcPts val="0"/>
              </a:spcAft>
              <a:buFont typeface="Symbol"/>
              <a:buChar char=""/>
            </a:pPr>
            <a:r>
              <a:rPr lang="en-US" sz="1200" dirty="0" smtClean="0">
                <a:effectLst/>
                <a:latin typeface="Times New Roman"/>
                <a:ea typeface="Calibri"/>
                <a:cs typeface="Times New Roman"/>
              </a:rPr>
              <a:t>Fresh Fruit and Vegetables and Low-fat or non-fat dip for vegetables</a:t>
            </a:r>
            <a:endParaRPr lang="en-US" sz="1100" dirty="0" smtClean="0">
              <a:effectLst/>
              <a:latin typeface="Calibri"/>
              <a:ea typeface="Calibri"/>
              <a:cs typeface="Times New Roman"/>
            </a:endParaRPr>
          </a:p>
          <a:p>
            <a:pPr marL="800100" marR="0" lvl="1" indent="-342900" algn="just">
              <a:lnSpc>
                <a:spcPct val="115000"/>
              </a:lnSpc>
              <a:spcBef>
                <a:spcPts val="0"/>
              </a:spcBef>
              <a:spcAft>
                <a:spcPts val="0"/>
              </a:spcAft>
              <a:buFont typeface="Symbol"/>
              <a:buChar char=""/>
            </a:pPr>
            <a:r>
              <a:rPr lang="en-US" sz="1200" dirty="0" smtClean="0">
                <a:effectLst/>
                <a:latin typeface="Times New Roman"/>
                <a:ea typeface="Calibri"/>
                <a:cs typeface="Times New Roman"/>
              </a:rPr>
              <a:t>Value added services such as pre-cut produce, ready-made produce trays and delivery charges</a:t>
            </a:r>
            <a:endParaRPr lang="en-US" sz="1100" dirty="0" smtClean="0">
              <a:effectLst/>
              <a:latin typeface="Calibri"/>
              <a:ea typeface="Calibri"/>
              <a:cs typeface="Times New Roman"/>
            </a:endParaRPr>
          </a:p>
          <a:p>
            <a:pPr marL="342900" marR="0" lvl="0" indent="-342900" algn="just" defTabSz="914400" rtl="0" eaLnBrk="0" fontAlgn="base" latinLnBrk="0" hangingPunct="0">
              <a:lnSpc>
                <a:spcPct val="115000"/>
              </a:lnSpc>
              <a:spcBef>
                <a:spcPts val="0"/>
              </a:spcBef>
              <a:spcAft>
                <a:spcPts val="0"/>
              </a:spcAft>
              <a:buClrTx/>
              <a:buSzTx/>
              <a:buFont typeface="Symbol"/>
              <a:buChar char=""/>
              <a:tabLst/>
              <a:defRPr/>
            </a:pPr>
            <a:r>
              <a:rPr kumimoji="0" lang="en-US" sz="1200" b="0" i="0" u="none" strike="noStrike" kern="1200" cap="none" spc="0" normalizeH="0" baseline="0" noProof="0" dirty="0" smtClean="0">
                <a:ln>
                  <a:noFill/>
                </a:ln>
                <a:solidFill>
                  <a:srgbClr val="000000"/>
                </a:solidFill>
                <a:effectLst/>
                <a:uLnTx/>
                <a:uFillTx/>
                <a:latin typeface="Times New Roman"/>
                <a:ea typeface="Calibri"/>
                <a:cs typeface="Times New Roman"/>
              </a:rPr>
              <a:t>Nonfood items such as napkins, paper plates, serving bowls, trays, cleaning supplies and trash bags</a:t>
            </a:r>
            <a:endParaRPr lang="en-US" sz="1200" dirty="0" smtClean="0">
              <a:effectLst/>
              <a:latin typeface="Times New Roman"/>
              <a:ea typeface="Calibri"/>
              <a:cs typeface="Times New Roman"/>
            </a:endParaRPr>
          </a:p>
          <a:p>
            <a:pPr marL="342900" marR="0" lvl="0" indent="-342900" algn="just">
              <a:lnSpc>
                <a:spcPct val="115000"/>
              </a:lnSpc>
              <a:spcBef>
                <a:spcPts val="0"/>
              </a:spcBef>
              <a:spcAft>
                <a:spcPts val="0"/>
              </a:spcAft>
              <a:buFont typeface="Symbol"/>
              <a:buChar char=""/>
            </a:pPr>
            <a:r>
              <a:rPr lang="en-US" sz="1200" dirty="0" smtClean="0">
                <a:effectLst/>
                <a:latin typeface="Times New Roman"/>
                <a:ea typeface="Calibri"/>
                <a:cs typeface="Times New Roman"/>
              </a:rPr>
              <a:t>Labor cost for salaries and fringe benefits for employees who wash and chop produce, prepare trays, distribute produce to classrooms, set up kiosks and clean up.</a:t>
            </a:r>
          </a:p>
          <a:p>
            <a:pPr marL="800100" marR="0" lvl="1" indent="-342900" algn="just">
              <a:lnSpc>
                <a:spcPct val="115000"/>
              </a:lnSpc>
              <a:spcBef>
                <a:spcPts val="0"/>
              </a:spcBef>
              <a:spcAft>
                <a:spcPts val="0"/>
              </a:spcAft>
              <a:buFont typeface="Symbol"/>
              <a:buChar char=""/>
            </a:pPr>
            <a:r>
              <a:rPr lang="en-US" sz="1200" b="1" dirty="0" smtClean="0">
                <a:effectLst/>
                <a:latin typeface="Times New Roman"/>
                <a:ea typeface="Calibri"/>
                <a:cs typeface="Times New Roman"/>
              </a:rPr>
              <a:t>Labor and non-food items should account for no more than 25 percent of the total schools FFVP grant</a:t>
            </a:r>
            <a:r>
              <a:rPr lang="en-US" sz="1200" dirty="0" smtClean="0">
                <a:effectLst/>
                <a:latin typeface="Times New Roman"/>
                <a:ea typeface="Calibri"/>
                <a:cs typeface="Times New Roman"/>
              </a:rPr>
              <a:t>.</a:t>
            </a:r>
            <a:endParaRPr lang="en-US" sz="1100" dirty="0" smtClean="0">
              <a:effectLst/>
              <a:latin typeface="Calibri"/>
              <a:ea typeface="Calibri"/>
              <a:cs typeface="Times New Roman"/>
            </a:endParaRPr>
          </a:p>
          <a:p>
            <a:pPr eaLnBrk="1" hangingPunct="1"/>
            <a:endParaRPr lang="en-US" altLang="en-US" dirty="0" smtClean="0">
              <a:latin typeface="Arial"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Tahoma" pitchFamily="34" charset="0"/>
              </a:defRPr>
            </a:lvl1pPr>
            <a:lvl2pPr marL="742950" indent="-285750" defTabSz="927100" eaLnBrk="0" hangingPunct="0">
              <a:defRPr>
                <a:solidFill>
                  <a:schemeClr val="tx1"/>
                </a:solidFill>
                <a:latin typeface="Tahoma" pitchFamily="34" charset="0"/>
              </a:defRPr>
            </a:lvl2pPr>
            <a:lvl3pPr marL="1143000" indent="-228600" defTabSz="927100" eaLnBrk="0" hangingPunct="0">
              <a:defRPr>
                <a:solidFill>
                  <a:schemeClr val="tx1"/>
                </a:solidFill>
                <a:latin typeface="Tahoma" pitchFamily="34" charset="0"/>
              </a:defRPr>
            </a:lvl3pPr>
            <a:lvl4pPr marL="1600200" indent="-228600" defTabSz="927100" eaLnBrk="0" hangingPunct="0">
              <a:defRPr>
                <a:solidFill>
                  <a:schemeClr val="tx1"/>
                </a:solidFill>
                <a:latin typeface="Tahoma" pitchFamily="34" charset="0"/>
              </a:defRPr>
            </a:lvl4pPr>
            <a:lvl5pPr marL="2057400" indent="-228600" defTabSz="927100" eaLnBrk="0" hangingPunct="0">
              <a:defRPr>
                <a:solidFill>
                  <a:schemeClr val="tx1"/>
                </a:solidFill>
                <a:latin typeface="Tahoma" pitchFamily="34" charset="0"/>
              </a:defRPr>
            </a:lvl5pPr>
            <a:lvl6pPr marL="2514600" indent="-228600" defTabSz="927100" eaLnBrk="0" fontAlgn="base" hangingPunct="0">
              <a:spcBef>
                <a:spcPct val="0"/>
              </a:spcBef>
              <a:spcAft>
                <a:spcPct val="0"/>
              </a:spcAft>
              <a:defRPr>
                <a:solidFill>
                  <a:schemeClr val="tx1"/>
                </a:solidFill>
                <a:latin typeface="Tahoma" pitchFamily="34" charset="0"/>
              </a:defRPr>
            </a:lvl6pPr>
            <a:lvl7pPr marL="2971800" indent="-228600" defTabSz="927100" eaLnBrk="0" fontAlgn="base" hangingPunct="0">
              <a:spcBef>
                <a:spcPct val="0"/>
              </a:spcBef>
              <a:spcAft>
                <a:spcPct val="0"/>
              </a:spcAft>
              <a:defRPr>
                <a:solidFill>
                  <a:schemeClr val="tx1"/>
                </a:solidFill>
                <a:latin typeface="Tahoma" pitchFamily="34" charset="0"/>
              </a:defRPr>
            </a:lvl7pPr>
            <a:lvl8pPr marL="3429000" indent="-228600" defTabSz="927100" eaLnBrk="0" fontAlgn="base" hangingPunct="0">
              <a:spcBef>
                <a:spcPct val="0"/>
              </a:spcBef>
              <a:spcAft>
                <a:spcPct val="0"/>
              </a:spcAft>
              <a:defRPr>
                <a:solidFill>
                  <a:schemeClr val="tx1"/>
                </a:solidFill>
                <a:latin typeface="Tahoma" pitchFamily="34" charset="0"/>
              </a:defRPr>
            </a:lvl8pPr>
            <a:lvl9pPr marL="3886200" indent="-228600" defTabSz="927100" eaLnBrk="0" fontAlgn="base" hangingPunct="0">
              <a:spcBef>
                <a:spcPct val="0"/>
              </a:spcBef>
              <a:spcAft>
                <a:spcPct val="0"/>
              </a:spcAft>
              <a:defRPr>
                <a:solidFill>
                  <a:schemeClr val="tx1"/>
                </a:solidFill>
                <a:latin typeface="Tahoma" pitchFamily="34" charset="0"/>
              </a:defRPr>
            </a:lvl9pPr>
          </a:lstStyle>
          <a:p>
            <a:pPr eaLnBrk="1" hangingPunct="1"/>
            <a:fld id="{9E3A7787-A9B6-476D-ACF3-B9A514A6EF7A}" type="slidenum">
              <a:rPr lang="en-US" altLang="en-US" smtClean="0">
                <a:latin typeface="Arial" pitchFamily="34" charset="0"/>
              </a:rPr>
              <a:pPr eaLnBrk="1" hangingPunct="1"/>
              <a:t>23</a:t>
            </a:fld>
            <a:endParaRPr lang="en-US" altLang="en-US" dirty="0"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Administrative costs are the documented expenses you have for planning the program, managing the paperwork, obtaining the equipment you need, and all other aspects of FFVP that are not related to the preparation and service of fruits and vegetables.</a:t>
            </a:r>
          </a:p>
          <a:p>
            <a:pPr eaLnBrk="1" hangingPunct="1"/>
            <a:endParaRPr lang="en-US" altLang="en-US" dirty="0" smtClean="0">
              <a:latin typeface="Arial" pitchFamily="34" charset="0"/>
            </a:endParaRPr>
          </a:p>
          <a:p>
            <a:pPr marL="0" marR="0">
              <a:lnSpc>
                <a:spcPct val="115000"/>
              </a:lnSpc>
              <a:spcBef>
                <a:spcPts val="0"/>
              </a:spcBef>
              <a:spcAft>
                <a:spcPts val="0"/>
              </a:spcAft>
            </a:pPr>
            <a:r>
              <a:rPr lang="en-US" altLang="en-US" dirty="0" smtClean="0">
                <a:latin typeface="Arial" pitchFamily="34" charset="0"/>
              </a:rPr>
              <a:t>  </a:t>
            </a:r>
            <a:r>
              <a:rPr lang="en-US" sz="1200" dirty="0" smtClean="0">
                <a:effectLst/>
                <a:latin typeface="Times New Roman"/>
                <a:ea typeface="Calibri"/>
                <a:cs typeface="Times New Roman"/>
              </a:rPr>
              <a:t>Administrative cost includes:</a:t>
            </a:r>
            <a:endParaRPr lang="en-US" sz="1100" dirty="0" smtClean="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1200" dirty="0" smtClean="0">
                <a:effectLst/>
                <a:latin typeface="Times New Roman"/>
                <a:ea typeface="Calibri"/>
                <a:cs typeface="Times New Roman"/>
              </a:rPr>
              <a:t>Purchase or lease equipment needed for the FFVP</a:t>
            </a:r>
          </a:p>
          <a:p>
            <a:pPr marL="342900" marR="0" lvl="0" indent="-342900">
              <a:lnSpc>
                <a:spcPct val="115000"/>
              </a:lnSpc>
              <a:spcBef>
                <a:spcPts val="0"/>
              </a:spcBef>
              <a:spcAft>
                <a:spcPts val="0"/>
              </a:spcAft>
              <a:buFont typeface="Symbol"/>
              <a:buChar char=""/>
            </a:pPr>
            <a:r>
              <a:rPr lang="en-US" sz="1200" dirty="0" smtClean="0">
                <a:effectLst/>
                <a:latin typeface="Times New Roman"/>
                <a:ea typeface="Calibri"/>
                <a:cs typeface="Times New Roman"/>
              </a:rPr>
              <a:t>Salaries</a:t>
            </a:r>
            <a:r>
              <a:rPr lang="en-US" sz="1200" baseline="0" dirty="0" smtClean="0">
                <a:effectLst/>
                <a:latin typeface="Times New Roman"/>
                <a:ea typeface="Calibri"/>
                <a:cs typeface="Times New Roman"/>
              </a:rPr>
              <a:t> and fringe benefits for admin. costs</a:t>
            </a:r>
            <a:endParaRPr lang="en-US" sz="1100" dirty="0" smtClean="0">
              <a:effectLst/>
              <a:latin typeface="Calibri"/>
              <a:ea typeface="Calibri"/>
              <a:cs typeface="Times New Roman"/>
            </a:endParaRPr>
          </a:p>
          <a:p>
            <a:pPr marL="800100" marR="0" lvl="1" indent="-342900">
              <a:lnSpc>
                <a:spcPct val="115000"/>
              </a:lnSpc>
              <a:spcBef>
                <a:spcPts val="0"/>
              </a:spcBef>
              <a:spcAft>
                <a:spcPts val="0"/>
              </a:spcAft>
              <a:buFont typeface="Symbol"/>
              <a:buChar char=""/>
            </a:pPr>
            <a:r>
              <a:rPr lang="en-US" altLang="en-US" b="1" dirty="0" smtClean="0">
                <a:latin typeface="Arial" pitchFamily="34" charset="0"/>
              </a:rPr>
              <a:t>Administrative costs can be reimbursed up to 10% of the total grant allotment awarded to the school.</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Tahoma" pitchFamily="34" charset="0"/>
              </a:defRPr>
            </a:lvl1pPr>
            <a:lvl2pPr marL="742950" indent="-285750" defTabSz="927100" eaLnBrk="0" hangingPunct="0">
              <a:defRPr>
                <a:solidFill>
                  <a:schemeClr val="tx1"/>
                </a:solidFill>
                <a:latin typeface="Tahoma" pitchFamily="34" charset="0"/>
              </a:defRPr>
            </a:lvl2pPr>
            <a:lvl3pPr marL="1143000" indent="-228600" defTabSz="927100" eaLnBrk="0" hangingPunct="0">
              <a:defRPr>
                <a:solidFill>
                  <a:schemeClr val="tx1"/>
                </a:solidFill>
                <a:latin typeface="Tahoma" pitchFamily="34" charset="0"/>
              </a:defRPr>
            </a:lvl3pPr>
            <a:lvl4pPr marL="1600200" indent="-228600" defTabSz="927100" eaLnBrk="0" hangingPunct="0">
              <a:defRPr>
                <a:solidFill>
                  <a:schemeClr val="tx1"/>
                </a:solidFill>
                <a:latin typeface="Tahoma" pitchFamily="34" charset="0"/>
              </a:defRPr>
            </a:lvl4pPr>
            <a:lvl5pPr marL="2057400" indent="-228600" defTabSz="927100" eaLnBrk="0" hangingPunct="0">
              <a:defRPr>
                <a:solidFill>
                  <a:schemeClr val="tx1"/>
                </a:solidFill>
                <a:latin typeface="Tahoma" pitchFamily="34" charset="0"/>
              </a:defRPr>
            </a:lvl5pPr>
            <a:lvl6pPr marL="2514600" indent="-228600" defTabSz="927100" eaLnBrk="0" fontAlgn="base" hangingPunct="0">
              <a:spcBef>
                <a:spcPct val="0"/>
              </a:spcBef>
              <a:spcAft>
                <a:spcPct val="0"/>
              </a:spcAft>
              <a:defRPr>
                <a:solidFill>
                  <a:schemeClr val="tx1"/>
                </a:solidFill>
                <a:latin typeface="Tahoma" pitchFamily="34" charset="0"/>
              </a:defRPr>
            </a:lvl6pPr>
            <a:lvl7pPr marL="2971800" indent="-228600" defTabSz="927100" eaLnBrk="0" fontAlgn="base" hangingPunct="0">
              <a:spcBef>
                <a:spcPct val="0"/>
              </a:spcBef>
              <a:spcAft>
                <a:spcPct val="0"/>
              </a:spcAft>
              <a:defRPr>
                <a:solidFill>
                  <a:schemeClr val="tx1"/>
                </a:solidFill>
                <a:latin typeface="Tahoma" pitchFamily="34" charset="0"/>
              </a:defRPr>
            </a:lvl7pPr>
            <a:lvl8pPr marL="3429000" indent="-228600" defTabSz="927100" eaLnBrk="0" fontAlgn="base" hangingPunct="0">
              <a:spcBef>
                <a:spcPct val="0"/>
              </a:spcBef>
              <a:spcAft>
                <a:spcPct val="0"/>
              </a:spcAft>
              <a:defRPr>
                <a:solidFill>
                  <a:schemeClr val="tx1"/>
                </a:solidFill>
                <a:latin typeface="Tahoma" pitchFamily="34" charset="0"/>
              </a:defRPr>
            </a:lvl8pPr>
            <a:lvl9pPr marL="3886200" indent="-228600" defTabSz="927100" eaLnBrk="0" fontAlgn="base" hangingPunct="0">
              <a:spcBef>
                <a:spcPct val="0"/>
              </a:spcBef>
              <a:spcAft>
                <a:spcPct val="0"/>
              </a:spcAft>
              <a:defRPr>
                <a:solidFill>
                  <a:schemeClr val="tx1"/>
                </a:solidFill>
                <a:latin typeface="Tahoma" pitchFamily="34" charset="0"/>
              </a:defRPr>
            </a:lvl9pPr>
          </a:lstStyle>
          <a:p>
            <a:pPr eaLnBrk="1" hangingPunct="1"/>
            <a:fld id="{4C206865-CFCE-4EBE-9667-22625D27617C}" type="slidenum">
              <a:rPr lang="en-US" altLang="en-US" smtClean="0">
                <a:latin typeface="Arial" pitchFamily="34" charset="0"/>
              </a:rPr>
              <a:pPr eaLnBrk="1" hangingPunct="1"/>
              <a:t>24</a:t>
            </a:fld>
            <a:endParaRPr lang="en-US" altLang="en-US" dirty="0"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smtClean="0">
              <a:latin typeface="Arial" pitchFamily="34" charset="0"/>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Tahoma" pitchFamily="34" charset="0"/>
              </a:defRPr>
            </a:lvl1pPr>
            <a:lvl2pPr marL="742950" indent="-285750" defTabSz="927100" eaLnBrk="0" hangingPunct="0">
              <a:defRPr>
                <a:solidFill>
                  <a:schemeClr val="tx1"/>
                </a:solidFill>
                <a:latin typeface="Tahoma" pitchFamily="34" charset="0"/>
              </a:defRPr>
            </a:lvl2pPr>
            <a:lvl3pPr marL="1143000" indent="-228600" defTabSz="927100" eaLnBrk="0" hangingPunct="0">
              <a:defRPr>
                <a:solidFill>
                  <a:schemeClr val="tx1"/>
                </a:solidFill>
                <a:latin typeface="Tahoma" pitchFamily="34" charset="0"/>
              </a:defRPr>
            </a:lvl3pPr>
            <a:lvl4pPr marL="1600200" indent="-228600" defTabSz="927100" eaLnBrk="0" hangingPunct="0">
              <a:defRPr>
                <a:solidFill>
                  <a:schemeClr val="tx1"/>
                </a:solidFill>
                <a:latin typeface="Tahoma" pitchFamily="34" charset="0"/>
              </a:defRPr>
            </a:lvl4pPr>
            <a:lvl5pPr marL="2057400" indent="-228600" defTabSz="927100" eaLnBrk="0" hangingPunct="0">
              <a:defRPr>
                <a:solidFill>
                  <a:schemeClr val="tx1"/>
                </a:solidFill>
                <a:latin typeface="Tahoma" pitchFamily="34" charset="0"/>
              </a:defRPr>
            </a:lvl5pPr>
            <a:lvl6pPr marL="2514600" indent="-228600" defTabSz="927100" eaLnBrk="0" fontAlgn="base" hangingPunct="0">
              <a:spcBef>
                <a:spcPct val="0"/>
              </a:spcBef>
              <a:spcAft>
                <a:spcPct val="0"/>
              </a:spcAft>
              <a:defRPr>
                <a:solidFill>
                  <a:schemeClr val="tx1"/>
                </a:solidFill>
                <a:latin typeface="Tahoma" pitchFamily="34" charset="0"/>
              </a:defRPr>
            </a:lvl6pPr>
            <a:lvl7pPr marL="2971800" indent="-228600" defTabSz="927100" eaLnBrk="0" fontAlgn="base" hangingPunct="0">
              <a:spcBef>
                <a:spcPct val="0"/>
              </a:spcBef>
              <a:spcAft>
                <a:spcPct val="0"/>
              </a:spcAft>
              <a:defRPr>
                <a:solidFill>
                  <a:schemeClr val="tx1"/>
                </a:solidFill>
                <a:latin typeface="Tahoma" pitchFamily="34" charset="0"/>
              </a:defRPr>
            </a:lvl7pPr>
            <a:lvl8pPr marL="3429000" indent="-228600" defTabSz="927100" eaLnBrk="0" fontAlgn="base" hangingPunct="0">
              <a:spcBef>
                <a:spcPct val="0"/>
              </a:spcBef>
              <a:spcAft>
                <a:spcPct val="0"/>
              </a:spcAft>
              <a:defRPr>
                <a:solidFill>
                  <a:schemeClr val="tx1"/>
                </a:solidFill>
                <a:latin typeface="Tahoma" pitchFamily="34" charset="0"/>
              </a:defRPr>
            </a:lvl8pPr>
            <a:lvl9pPr marL="3886200" indent="-228600" defTabSz="927100" eaLnBrk="0" fontAlgn="base" hangingPunct="0">
              <a:spcBef>
                <a:spcPct val="0"/>
              </a:spcBef>
              <a:spcAft>
                <a:spcPct val="0"/>
              </a:spcAft>
              <a:defRPr>
                <a:solidFill>
                  <a:schemeClr val="tx1"/>
                </a:solidFill>
                <a:latin typeface="Tahoma" pitchFamily="34" charset="0"/>
              </a:defRPr>
            </a:lvl9pPr>
          </a:lstStyle>
          <a:p>
            <a:pPr eaLnBrk="1" hangingPunct="1"/>
            <a:fld id="{4C206865-CFCE-4EBE-9667-22625D27617C}" type="slidenum">
              <a:rPr lang="en-US" altLang="en-US" smtClean="0">
                <a:latin typeface="Arial" pitchFamily="34" charset="0"/>
              </a:rPr>
              <a:pPr eaLnBrk="1" hangingPunct="1"/>
              <a:t>25</a:t>
            </a:fld>
            <a:endParaRPr lang="en-US" altLang="en-US" dirty="0"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Tahoma" pitchFamily="34" charset="0"/>
              </a:defRPr>
            </a:lvl1pPr>
            <a:lvl2pPr marL="742950" indent="-285750" defTabSz="927100" eaLnBrk="0" hangingPunct="0">
              <a:defRPr>
                <a:solidFill>
                  <a:schemeClr val="tx1"/>
                </a:solidFill>
                <a:latin typeface="Tahoma" pitchFamily="34" charset="0"/>
              </a:defRPr>
            </a:lvl2pPr>
            <a:lvl3pPr marL="1143000" indent="-228600" defTabSz="927100" eaLnBrk="0" hangingPunct="0">
              <a:defRPr>
                <a:solidFill>
                  <a:schemeClr val="tx1"/>
                </a:solidFill>
                <a:latin typeface="Tahoma" pitchFamily="34" charset="0"/>
              </a:defRPr>
            </a:lvl3pPr>
            <a:lvl4pPr marL="1600200" indent="-228600" defTabSz="927100" eaLnBrk="0" hangingPunct="0">
              <a:defRPr>
                <a:solidFill>
                  <a:schemeClr val="tx1"/>
                </a:solidFill>
                <a:latin typeface="Tahoma" pitchFamily="34" charset="0"/>
              </a:defRPr>
            </a:lvl4pPr>
            <a:lvl5pPr marL="2057400" indent="-228600" defTabSz="927100" eaLnBrk="0" hangingPunct="0">
              <a:defRPr>
                <a:solidFill>
                  <a:schemeClr val="tx1"/>
                </a:solidFill>
                <a:latin typeface="Tahoma" pitchFamily="34" charset="0"/>
              </a:defRPr>
            </a:lvl5pPr>
            <a:lvl6pPr marL="2514600" indent="-228600" defTabSz="927100" eaLnBrk="0" fontAlgn="base" hangingPunct="0">
              <a:spcBef>
                <a:spcPct val="0"/>
              </a:spcBef>
              <a:spcAft>
                <a:spcPct val="0"/>
              </a:spcAft>
              <a:defRPr>
                <a:solidFill>
                  <a:schemeClr val="tx1"/>
                </a:solidFill>
                <a:latin typeface="Tahoma" pitchFamily="34" charset="0"/>
              </a:defRPr>
            </a:lvl6pPr>
            <a:lvl7pPr marL="2971800" indent="-228600" defTabSz="927100" eaLnBrk="0" fontAlgn="base" hangingPunct="0">
              <a:spcBef>
                <a:spcPct val="0"/>
              </a:spcBef>
              <a:spcAft>
                <a:spcPct val="0"/>
              </a:spcAft>
              <a:defRPr>
                <a:solidFill>
                  <a:schemeClr val="tx1"/>
                </a:solidFill>
                <a:latin typeface="Tahoma" pitchFamily="34" charset="0"/>
              </a:defRPr>
            </a:lvl7pPr>
            <a:lvl8pPr marL="3429000" indent="-228600" defTabSz="927100" eaLnBrk="0" fontAlgn="base" hangingPunct="0">
              <a:spcBef>
                <a:spcPct val="0"/>
              </a:spcBef>
              <a:spcAft>
                <a:spcPct val="0"/>
              </a:spcAft>
              <a:defRPr>
                <a:solidFill>
                  <a:schemeClr val="tx1"/>
                </a:solidFill>
                <a:latin typeface="Tahoma" pitchFamily="34" charset="0"/>
              </a:defRPr>
            </a:lvl8pPr>
            <a:lvl9pPr marL="3886200" indent="-228600" defTabSz="927100" eaLnBrk="0" fontAlgn="base" hangingPunct="0">
              <a:spcBef>
                <a:spcPct val="0"/>
              </a:spcBef>
              <a:spcAft>
                <a:spcPct val="0"/>
              </a:spcAft>
              <a:defRPr>
                <a:solidFill>
                  <a:schemeClr val="tx1"/>
                </a:solidFill>
                <a:latin typeface="Tahoma" pitchFamily="34" charset="0"/>
              </a:defRPr>
            </a:lvl9pPr>
          </a:lstStyle>
          <a:p>
            <a:pPr eaLnBrk="1" hangingPunct="1"/>
            <a:fld id="{66CA6449-4E7F-4872-8588-0AF2EA72D6C0}" type="slidenum">
              <a:rPr lang="en-US" altLang="en-US" smtClean="0">
                <a:latin typeface="Arial" pitchFamily="34" charset="0"/>
              </a:rPr>
              <a:pPr eaLnBrk="1" hangingPunct="1"/>
              <a:t>26</a:t>
            </a:fld>
            <a:endParaRPr lang="en-US" altLang="en-US" dirty="0"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Tahoma" pitchFamily="34" charset="0"/>
              </a:defRPr>
            </a:lvl1pPr>
            <a:lvl2pPr marL="742950" indent="-285750" defTabSz="927100" eaLnBrk="0" hangingPunct="0">
              <a:defRPr>
                <a:solidFill>
                  <a:schemeClr val="tx1"/>
                </a:solidFill>
                <a:latin typeface="Tahoma" pitchFamily="34" charset="0"/>
              </a:defRPr>
            </a:lvl2pPr>
            <a:lvl3pPr marL="1143000" indent="-228600" defTabSz="927100" eaLnBrk="0" hangingPunct="0">
              <a:defRPr>
                <a:solidFill>
                  <a:schemeClr val="tx1"/>
                </a:solidFill>
                <a:latin typeface="Tahoma" pitchFamily="34" charset="0"/>
              </a:defRPr>
            </a:lvl3pPr>
            <a:lvl4pPr marL="1600200" indent="-228600" defTabSz="927100" eaLnBrk="0" hangingPunct="0">
              <a:defRPr>
                <a:solidFill>
                  <a:schemeClr val="tx1"/>
                </a:solidFill>
                <a:latin typeface="Tahoma" pitchFamily="34" charset="0"/>
              </a:defRPr>
            </a:lvl4pPr>
            <a:lvl5pPr marL="2057400" indent="-228600" defTabSz="927100" eaLnBrk="0" hangingPunct="0">
              <a:defRPr>
                <a:solidFill>
                  <a:schemeClr val="tx1"/>
                </a:solidFill>
                <a:latin typeface="Tahoma" pitchFamily="34" charset="0"/>
              </a:defRPr>
            </a:lvl5pPr>
            <a:lvl6pPr marL="2514600" indent="-228600" defTabSz="927100" eaLnBrk="0" fontAlgn="base" hangingPunct="0">
              <a:spcBef>
                <a:spcPct val="0"/>
              </a:spcBef>
              <a:spcAft>
                <a:spcPct val="0"/>
              </a:spcAft>
              <a:defRPr>
                <a:solidFill>
                  <a:schemeClr val="tx1"/>
                </a:solidFill>
                <a:latin typeface="Tahoma" pitchFamily="34" charset="0"/>
              </a:defRPr>
            </a:lvl6pPr>
            <a:lvl7pPr marL="2971800" indent="-228600" defTabSz="927100" eaLnBrk="0" fontAlgn="base" hangingPunct="0">
              <a:spcBef>
                <a:spcPct val="0"/>
              </a:spcBef>
              <a:spcAft>
                <a:spcPct val="0"/>
              </a:spcAft>
              <a:defRPr>
                <a:solidFill>
                  <a:schemeClr val="tx1"/>
                </a:solidFill>
                <a:latin typeface="Tahoma" pitchFamily="34" charset="0"/>
              </a:defRPr>
            </a:lvl7pPr>
            <a:lvl8pPr marL="3429000" indent="-228600" defTabSz="927100" eaLnBrk="0" fontAlgn="base" hangingPunct="0">
              <a:spcBef>
                <a:spcPct val="0"/>
              </a:spcBef>
              <a:spcAft>
                <a:spcPct val="0"/>
              </a:spcAft>
              <a:defRPr>
                <a:solidFill>
                  <a:schemeClr val="tx1"/>
                </a:solidFill>
                <a:latin typeface="Tahoma" pitchFamily="34" charset="0"/>
              </a:defRPr>
            </a:lvl8pPr>
            <a:lvl9pPr marL="3886200" indent="-228600" defTabSz="927100" eaLnBrk="0" fontAlgn="base" hangingPunct="0">
              <a:spcBef>
                <a:spcPct val="0"/>
              </a:spcBef>
              <a:spcAft>
                <a:spcPct val="0"/>
              </a:spcAft>
              <a:defRPr>
                <a:solidFill>
                  <a:schemeClr val="tx1"/>
                </a:solidFill>
                <a:latin typeface="Tahoma" pitchFamily="34" charset="0"/>
              </a:defRPr>
            </a:lvl9pPr>
          </a:lstStyle>
          <a:p>
            <a:pPr eaLnBrk="1" hangingPunct="1"/>
            <a:fld id="{66CA6449-4E7F-4872-8588-0AF2EA72D6C0}" type="slidenum">
              <a:rPr lang="en-US" altLang="en-US" smtClean="0">
                <a:latin typeface="Arial" pitchFamily="34" charset="0"/>
              </a:rPr>
              <a:pPr eaLnBrk="1" hangingPunct="1"/>
              <a:t>27</a:t>
            </a:fld>
            <a:endParaRPr lang="en-US" altLang="en-US" dirty="0"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Tahoma" pitchFamily="34" charset="0"/>
              </a:defRPr>
            </a:lvl1pPr>
            <a:lvl2pPr marL="742950" indent="-285750" defTabSz="927100" eaLnBrk="0" hangingPunct="0">
              <a:defRPr>
                <a:solidFill>
                  <a:schemeClr val="tx1"/>
                </a:solidFill>
                <a:latin typeface="Tahoma" pitchFamily="34" charset="0"/>
              </a:defRPr>
            </a:lvl2pPr>
            <a:lvl3pPr marL="1143000" indent="-228600" defTabSz="927100" eaLnBrk="0" hangingPunct="0">
              <a:defRPr>
                <a:solidFill>
                  <a:schemeClr val="tx1"/>
                </a:solidFill>
                <a:latin typeface="Tahoma" pitchFamily="34" charset="0"/>
              </a:defRPr>
            </a:lvl3pPr>
            <a:lvl4pPr marL="1600200" indent="-228600" defTabSz="927100" eaLnBrk="0" hangingPunct="0">
              <a:defRPr>
                <a:solidFill>
                  <a:schemeClr val="tx1"/>
                </a:solidFill>
                <a:latin typeface="Tahoma" pitchFamily="34" charset="0"/>
              </a:defRPr>
            </a:lvl4pPr>
            <a:lvl5pPr marL="2057400" indent="-228600" defTabSz="927100" eaLnBrk="0" hangingPunct="0">
              <a:defRPr>
                <a:solidFill>
                  <a:schemeClr val="tx1"/>
                </a:solidFill>
                <a:latin typeface="Tahoma" pitchFamily="34" charset="0"/>
              </a:defRPr>
            </a:lvl5pPr>
            <a:lvl6pPr marL="2514600" indent="-228600" defTabSz="927100" eaLnBrk="0" fontAlgn="base" hangingPunct="0">
              <a:spcBef>
                <a:spcPct val="0"/>
              </a:spcBef>
              <a:spcAft>
                <a:spcPct val="0"/>
              </a:spcAft>
              <a:defRPr>
                <a:solidFill>
                  <a:schemeClr val="tx1"/>
                </a:solidFill>
                <a:latin typeface="Tahoma" pitchFamily="34" charset="0"/>
              </a:defRPr>
            </a:lvl6pPr>
            <a:lvl7pPr marL="2971800" indent="-228600" defTabSz="927100" eaLnBrk="0" fontAlgn="base" hangingPunct="0">
              <a:spcBef>
                <a:spcPct val="0"/>
              </a:spcBef>
              <a:spcAft>
                <a:spcPct val="0"/>
              </a:spcAft>
              <a:defRPr>
                <a:solidFill>
                  <a:schemeClr val="tx1"/>
                </a:solidFill>
                <a:latin typeface="Tahoma" pitchFamily="34" charset="0"/>
              </a:defRPr>
            </a:lvl7pPr>
            <a:lvl8pPr marL="3429000" indent="-228600" defTabSz="927100" eaLnBrk="0" fontAlgn="base" hangingPunct="0">
              <a:spcBef>
                <a:spcPct val="0"/>
              </a:spcBef>
              <a:spcAft>
                <a:spcPct val="0"/>
              </a:spcAft>
              <a:defRPr>
                <a:solidFill>
                  <a:schemeClr val="tx1"/>
                </a:solidFill>
                <a:latin typeface="Tahoma" pitchFamily="34" charset="0"/>
              </a:defRPr>
            </a:lvl8pPr>
            <a:lvl9pPr marL="3886200" indent="-228600" defTabSz="927100" eaLnBrk="0" fontAlgn="base" hangingPunct="0">
              <a:spcBef>
                <a:spcPct val="0"/>
              </a:spcBef>
              <a:spcAft>
                <a:spcPct val="0"/>
              </a:spcAft>
              <a:defRPr>
                <a:solidFill>
                  <a:schemeClr val="tx1"/>
                </a:solidFill>
                <a:latin typeface="Tahoma" pitchFamily="34" charset="0"/>
              </a:defRPr>
            </a:lvl9pPr>
          </a:lstStyle>
          <a:p>
            <a:pPr eaLnBrk="1" hangingPunct="1"/>
            <a:fld id="{66CA6449-4E7F-4872-8588-0AF2EA72D6C0}" type="slidenum">
              <a:rPr lang="en-US" altLang="en-US" smtClean="0">
                <a:latin typeface="Arial" pitchFamily="34" charset="0"/>
              </a:rPr>
              <a:pPr eaLnBrk="1" hangingPunct="1"/>
              <a:t>28</a:t>
            </a:fld>
            <a:endParaRPr lang="en-US" altLang="en-US" dirty="0"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Please submit your claim within 60 days of the month</a:t>
            </a:r>
            <a:r>
              <a:rPr lang="en-US" altLang="en-US" baseline="0" dirty="0" smtClean="0">
                <a:latin typeface="Arial" pitchFamily="34" charset="0"/>
              </a:rPr>
              <a:t> being claimed.  FFVP monies are in two disbursements.</a:t>
            </a:r>
          </a:p>
          <a:p>
            <a:pPr marL="171450" indent="-171450" eaLnBrk="1" hangingPunct="1">
              <a:buFont typeface="Arial" panose="020B0604020202020204" pitchFamily="34" charset="0"/>
              <a:buChar char="•"/>
            </a:pPr>
            <a:endParaRPr lang="en-US" altLang="en-US" baseline="0" dirty="0" smtClean="0">
              <a:latin typeface="Arial" pitchFamily="34" charset="0"/>
            </a:endParaRPr>
          </a:p>
          <a:p>
            <a:pPr marL="171450" indent="-171450" eaLnBrk="1" hangingPunct="1">
              <a:buFont typeface="Arial" panose="020B0604020202020204" pitchFamily="34" charset="0"/>
              <a:buChar char="•"/>
            </a:pPr>
            <a:r>
              <a:rPr lang="en-US" altLang="en-US" baseline="0" dirty="0" smtClean="0">
                <a:latin typeface="Arial" pitchFamily="34" charset="0"/>
              </a:rPr>
              <a:t>July – September claims must be submitted within 60 days and no claims will be paid if submitted after November 29</a:t>
            </a:r>
            <a:r>
              <a:rPr lang="en-US" altLang="en-US" baseline="30000" dirty="0" smtClean="0">
                <a:latin typeface="Arial" pitchFamily="34" charset="0"/>
              </a:rPr>
              <a:t>th</a:t>
            </a:r>
            <a:endParaRPr lang="en-US" altLang="en-US" baseline="0" dirty="0" smtClean="0">
              <a:latin typeface="Arial" pitchFamily="34" charset="0"/>
            </a:endParaRPr>
          </a:p>
          <a:p>
            <a:pPr marL="171450" indent="-171450" eaLnBrk="1" hangingPunct="1">
              <a:buFont typeface="Arial" panose="020B0604020202020204" pitchFamily="34" charset="0"/>
              <a:buChar char="•"/>
            </a:pPr>
            <a:endParaRPr lang="en-US" altLang="en-US" dirty="0" smtClean="0">
              <a:latin typeface="Arial" pitchFamily="34" charset="0"/>
            </a:endParaRPr>
          </a:p>
          <a:p>
            <a:pPr marL="171450" indent="-171450" eaLnBrk="1" hangingPunct="1">
              <a:buFont typeface="Arial" panose="020B0604020202020204" pitchFamily="34" charset="0"/>
              <a:buChar char="•"/>
            </a:pPr>
            <a:r>
              <a:rPr lang="en-US" altLang="en-US" dirty="0" smtClean="0">
                <a:latin typeface="Arial" pitchFamily="34" charset="0"/>
              </a:rPr>
              <a:t>October</a:t>
            </a:r>
            <a:r>
              <a:rPr lang="en-US" altLang="en-US" baseline="0" dirty="0" smtClean="0">
                <a:latin typeface="Arial" pitchFamily="34" charset="0"/>
              </a:rPr>
              <a:t> – June claims must be submitted within 60 days and no claims will be paid if submitted after August 30</a:t>
            </a:r>
            <a:r>
              <a:rPr lang="en-US" altLang="en-US" baseline="30000" dirty="0" smtClean="0">
                <a:latin typeface="Arial" pitchFamily="34" charset="0"/>
              </a:rPr>
              <a:t>th</a:t>
            </a:r>
            <a:r>
              <a:rPr lang="en-US" altLang="en-US" baseline="0" dirty="0" smtClean="0">
                <a:latin typeface="Arial" pitchFamily="34" charset="0"/>
              </a:rPr>
              <a:t> </a:t>
            </a:r>
            <a:endParaRPr lang="en-US" altLang="en-US" dirty="0" smtClean="0">
              <a:latin typeface="Arial" pitchFamily="34" charset="0"/>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Tahoma" pitchFamily="34" charset="0"/>
              </a:defRPr>
            </a:lvl1pPr>
            <a:lvl2pPr marL="742950" indent="-285750" defTabSz="927100" eaLnBrk="0" hangingPunct="0">
              <a:defRPr>
                <a:solidFill>
                  <a:schemeClr val="tx1"/>
                </a:solidFill>
                <a:latin typeface="Tahoma" pitchFamily="34" charset="0"/>
              </a:defRPr>
            </a:lvl2pPr>
            <a:lvl3pPr marL="1143000" indent="-228600" defTabSz="927100" eaLnBrk="0" hangingPunct="0">
              <a:defRPr>
                <a:solidFill>
                  <a:schemeClr val="tx1"/>
                </a:solidFill>
                <a:latin typeface="Tahoma" pitchFamily="34" charset="0"/>
              </a:defRPr>
            </a:lvl3pPr>
            <a:lvl4pPr marL="1600200" indent="-228600" defTabSz="927100" eaLnBrk="0" hangingPunct="0">
              <a:defRPr>
                <a:solidFill>
                  <a:schemeClr val="tx1"/>
                </a:solidFill>
                <a:latin typeface="Tahoma" pitchFamily="34" charset="0"/>
              </a:defRPr>
            </a:lvl4pPr>
            <a:lvl5pPr marL="2057400" indent="-228600" defTabSz="927100" eaLnBrk="0" hangingPunct="0">
              <a:defRPr>
                <a:solidFill>
                  <a:schemeClr val="tx1"/>
                </a:solidFill>
                <a:latin typeface="Tahoma" pitchFamily="34" charset="0"/>
              </a:defRPr>
            </a:lvl5pPr>
            <a:lvl6pPr marL="2514600" indent="-228600" defTabSz="927100" eaLnBrk="0" fontAlgn="base" hangingPunct="0">
              <a:spcBef>
                <a:spcPct val="0"/>
              </a:spcBef>
              <a:spcAft>
                <a:spcPct val="0"/>
              </a:spcAft>
              <a:defRPr>
                <a:solidFill>
                  <a:schemeClr val="tx1"/>
                </a:solidFill>
                <a:latin typeface="Tahoma" pitchFamily="34" charset="0"/>
              </a:defRPr>
            </a:lvl6pPr>
            <a:lvl7pPr marL="2971800" indent="-228600" defTabSz="927100" eaLnBrk="0" fontAlgn="base" hangingPunct="0">
              <a:spcBef>
                <a:spcPct val="0"/>
              </a:spcBef>
              <a:spcAft>
                <a:spcPct val="0"/>
              </a:spcAft>
              <a:defRPr>
                <a:solidFill>
                  <a:schemeClr val="tx1"/>
                </a:solidFill>
                <a:latin typeface="Tahoma" pitchFamily="34" charset="0"/>
              </a:defRPr>
            </a:lvl7pPr>
            <a:lvl8pPr marL="3429000" indent="-228600" defTabSz="927100" eaLnBrk="0" fontAlgn="base" hangingPunct="0">
              <a:spcBef>
                <a:spcPct val="0"/>
              </a:spcBef>
              <a:spcAft>
                <a:spcPct val="0"/>
              </a:spcAft>
              <a:defRPr>
                <a:solidFill>
                  <a:schemeClr val="tx1"/>
                </a:solidFill>
                <a:latin typeface="Tahoma" pitchFamily="34" charset="0"/>
              </a:defRPr>
            </a:lvl8pPr>
            <a:lvl9pPr marL="3886200" indent="-228600" defTabSz="927100" eaLnBrk="0" fontAlgn="base" hangingPunct="0">
              <a:spcBef>
                <a:spcPct val="0"/>
              </a:spcBef>
              <a:spcAft>
                <a:spcPct val="0"/>
              </a:spcAft>
              <a:defRPr>
                <a:solidFill>
                  <a:schemeClr val="tx1"/>
                </a:solidFill>
                <a:latin typeface="Tahoma" pitchFamily="34" charset="0"/>
              </a:defRPr>
            </a:lvl9pPr>
          </a:lstStyle>
          <a:p>
            <a:pPr eaLnBrk="1" hangingPunct="1"/>
            <a:fld id="{D3AFFB69-EBB6-4CCF-A6AE-70FF97D0DB74}" type="slidenum">
              <a:rPr lang="en-US" altLang="en-US" smtClean="0">
                <a:latin typeface="Arial" pitchFamily="34" charset="0"/>
              </a:rPr>
              <a:pPr eaLnBrk="1" hangingPunct="1"/>
              <a:t>29</a:t>
            </a:fld>
            <a:endParaRPr lang="en-US" altLang="en-US" dirty="0"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Tahoma" pitchFamily="34" charset="0"/>
              </a:defRPr>
            </a:lvl1pPr>
            <a:lvl2pPr marL="742950" indent="-285750" defTabSz="927100" eaLnBrk="0" hangingPunct="0">
              <a:defRPr>
                <a:solidFill>
                  <a:schemeClr val="tx1"/>
                </a:solidFill>
                <a:latin typeface="Tahoma" pitchFamily="34" charset="0"/>
              </a:defRPr>
            </a:lvl2pPr>
            <a:lvl3pPr marL="1143000" indent="-228600" defTabSz="927100" eaLnBrk="0" hangingPunct="0">
              <a:defRPr>
                <a:solidFill>
                  <a:schemeClr val="tx1"/>
                </a:solidFill>
                <a:latin typeface="Tahoma" pitchFamily="34" charset="0"/>
              </a:defRPr>
            </a:lvl3pPr>
            <a:lvl4pPr marL="1600200" indent="-228600" defTabSz="927100" eaLnBrk="0" hangingPunct="0">
              <a:defRPr>
                <a:solidFill>
                  <a:schemeClr val="tx1"/>
                </a:solidFill>
                <a:latin typeface="Tahoma" pitchFamily="34" charset="0"/>
              </a:defRPr>
            </a:lvl4pPr>
            <a:lvl5pPr marL="2057400" indent="-228600" defTabSz="927100" eaLnBrk="0" hangingPunct="0">
              <a:defRPr>
                <a:solidFill>
                  <a:schemeClr val="tx1"/>
                </a:solidFill>
                <a:latin typeface="Tahoma" pitchFamily="34" charset="0"/>
              </a:defRPr>
            </a:lvl5pPr>
            <a:lvl6pPr marL="2514600" indent="-228600" defTabSz="927100" eaLnBrk="0" fontAlgn="base" hangingPunct="0">
              <a:spcBef>
                <a:spcPct val="0"/>
              </a:spcBef>
              <a:spcAft>
                <a:spcPct val="0"/>
              </a:spcAft>
              <a:defRPr>
                <a:solidFill>
                  <a:schemeClr val="tx1"/>
                </a:solidFill>
                <a:latin typeface="Tahoma" pitchFamily="34" charset="0"/>
              </a:defRPr>
            </a:lvl6pPr>
            <a:lvl7pPr marL="2971800" indent="-228600" defTabSz="927100" eaLnBrk="0" fontAlgn="base" hangingPunct="0">
              <a:spcBef>
                <a:spcPct val="0"/>
              </a:spcBef>
              <a:spcAft>
                <a:spcPct val="0"/>
              </a:spcAft>
              <a:defRPr>
                <a:solidFill>
                  <a:schemeClr val="tx1"/>
                </a:solidFill>
                <a:latin typeface="Tahoma" pitchFamily="34" charset="0"/>
              </a:defRPr>
            </a:lvl7pPr>
            <a:lvl8pPr marL="3429000" indent="-228600" defTabSz="927100" eaLnBrk="0" fontAlgn="base" hangingPunct="0">
              <a:spcBef>
                <a:spcPct val="0"/>
              </a:spcBef>
              <a:spcAft>
                <a:spcPct val="0"/>
              </a:spcAft>
              <a:defRPr>
                <a:solidFill>
                  <a:schemeClr val="tx1"/>
                </a:solidFill>
                <a:latin typeface="Tahoma" pitchFamily="34" charset="0"/>
              </a:defRPr>
            </a:lvl8pPr>
            <a:lvl9pPr marL="3886200" indent="-228600" defTabSz="927100" eaLnBrk="0" fontAlgn="base" hangingPunct="0">
              <a:spcBef>
                <a:spcPct val="0"/>
              </a:spcBef>
              <a:spcAft>
                <a:spcPct val="0"/>
              </a:spcAft>
              <a:defRPr>
                <a:solidFill>
                  <a:schemeClr val="tx1"/>
                </a:solidFill>
                <a:latin typeface="Tahoma" pitchFamily="34" charset="0"/>
              </a:defRPr>
            </a:lvl9pPr>
          </a:lstStyle>
          <a:p>
            <a:pPr eaLnBrk="1" hangingPunct="1"/>
            <a:fld id="{D3AFFB69-EBB6-4CCF-A6AE-70FF97D0DB74}" type="slidenum">
              <a:rPr lang="en-US" altLang="en-US" smtClean="0">
                <a:latin typeface="Arial" pitchFamily="34" charset="0"/>
              </a:rPr>
              <a:pPr eaLnBrk="1" hangingPunct="1"/>
              <a:t>30</a:t>
            </a:fld>
            <a:endParaRPr lang="en-US" altLang="en-US" dirty="0"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Tahoma" pitchFamily="34" charset="0"/>
              </a:defRPr>
            </a:lvl1pPr>
            <a:lvl2pPr marL="742950" indent="-285750" defTabSz="927100" eaLnBrk="0" hangingPunct="0">
              <a:defRPr>
                <a:solidFill>
                  <a:schemeClr val="tx1"/>
                </a:solidFill>
                <a:latin typeface="Tahoma" pitchFamily="34" charset="0"/>
              </a:defRPr>
            </a:lvl2pPr>
            <a:lvl3pPr marL="1143000" indent="-228600" defTabSz="927100" eaLnBrk="0" hangingPunct="0">
              <a:defRPr>
                <a:solidFill>
                  <a:schemeClr val="tx1"/>
                </a:solidFill>
                <a:latin typeface="Tahoma" pitchFamily="34" charset="0"/>
              </a:defRPr>
            </a:lvl3pPr>
            <a:lvl4pPr marL="1600200" indent="-228600" defTabSz="927100" eaLnBrk="0" hangingPunct="0">
              <a:defRPr>
                <a:solidFill>
                  <a:schemeClr val="tx1"/>
                </a:solidFill>
                <a:latin typeface="Tahoma" pitchFamily="34" charset="0"/>
              </a:defRPr>
            </a:lvl4pPr>
            <a:lvl5pPr marL="2057400" indent="-228600" defTabSz="927100" eaLnBrk="0" hangingPunct="0">
              <a:defRPr>
                <a:solidFill>
                  <a:schemeClr val="tx1"/>
                </a:solidFill>
                <a:latin typeface="Tahoma" pitchFamily="34" charset="0"/>
              </a:defRPr>
            </a:lvl5pPr>
            <a:lvl6pPr marL="2514600" indent="-228600" defTabSz="927100" eaLnBrk="0" fontAlgn="base" hangingPunct="0">
              <a:spcBef>
                <a:spcPct val="0"/>
              </a:spcBef>
              <a:spcAft>
                <a:spcPct val="0"/>
              </a:spcAft>
              <a:defRPr>
                <a:solidFill>
                  <a:schemeClr val="tx1"/>
                </a:solidFill>
                <a:latin typeface="Tahoma" pitchFamily="34" charset="0"/>
              </a:defRPr>
            </a:lvl6pPr>
            <a:lvl7pPr marL="2971800" indent="-228600" defTabSz="927100" eaLnBrk="0" fontAlgn="base" hangingPunct="0">
              <a:spcBef>
                <a:spcPct val="0"/>
              </a:spcBef>
              <a:spcAft>
                <a:spcPct val="0"/>
              </a:spcAft>
              <a:defRPr>
                <a:solidFill>
                  <a:schemeClr val="tx1"/>
                </a:solidFill>
                <a:latin typeface="Tahoma" pitchFamily="34" charset="0"/>
              </a:defRPr>
            </a:lvl7pPr>
            <a:lvl8pPr marL="3429000" indent="-228600" defTabSz="927100" eaLnBrk="0" fontAlgn="base" hangingPunct="0">
              <a:spcBef>
                <a:spcPct val="0"/>
              </a:spcBef>
              <a:spcAft>
                <a:spcPct val="0"/>
              </a:spcAft>
              <a:defRPr>
                <a:solidFill>
                  <a:schemeClr val="tx1"/>
                </a:solidFill>
                <a:latin typeface="Tahoma" pitchFamily="34" charset="0"/>
              </a:defRPr>
            </a:lvl8pPr>
            <a:lvl9pPr marL="3886200" indent="-228600" defTabSz="927100" eaLnBrk="0" fontAlgn="base" hangingPunct="0">
              <a:spcBef>
                <a:spcPct val="0"/>
              </a:spcBef>
              <a:spcAft>
                <a:spcPct val="0"/>
              </a:spcAft>
              <a:defRPr>
                <a:solidFill>
                  <a:schemeClr val="tx1"/>
                </a:solidFill>
                <a:latin typeface="Tahoma" pitchFamily="34" charset="0"/>
              </a:defRPr>
            </a:lvl9pPr>
          </a:lstStyle>
          <a:p>
            <a:pPr eaLnBrk="1" hangingPunct="1"/>
            <a:fld id="{D3AFFB69-EBB6-4CCF-A6AE-70FF97D0DB74}" type="slidenum">
              <a:rPr lang="en-US" altLang="en-US" smtClean="0">
                <a:latin typeface="Arial" pitchFamily="34" charset="0"/>
              </a:rPr>
              <a:pPr eaLnBrk="1" hangingPunct="1"/>
              <a:t>31</a:t>
            </a:fld>
            <a:endParaRPr lang="en-US" alt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Tahoma" pitchFamily="34" charset="0"/>
              </a:defRPr>
            </a:lvl1pPr>
            <a:lvl2pPr marL="742950" indent="-285750" defTabSz="927100" eaLnBrk="0" hangingPunct="0">
              <a:defRPr>
                <a:solidFill>
                  <a:schemeClr val="tx1"/>
                </a:solidFill>
                <a:latin typeface="Tahoma" pitchFamily="34" charset="0"/>
              </a:defRPr>
            </a:lvl2pPr>
            <a:lvl3pPr marL="1143000" indent="-228600" defTabSz="927100" eaLnBrk="0" hangingPunct="0">
              <a:defRPr>
                <a:solidFill>
                  <a:schemeClr val="tx1"/>
                </a:solidFill>
                <a:latin typeface="Tahoma" pitchFamily="34" charset="0"/>
              </a:defRPr>
            </a:lvl3pPr>
            <a:lvl4pPr marL="1600200" indent="-228600" defTabSz="927100" eaLnBrk="0" hangingPunct="0">
              <a:defRPr>
                <a:solidFill>
                  <a:schemeClr val="tx1"/>
                </a:solidFill>
                <a:latin typeface="Tahoma" pitchFamily="34" charset="0"/>
              </a:defRPr>
            </a:lvl4pPr>
            <a:lvl5pPr marL="2057400" indent="-228600" defTabSz="927100" eaLnBrk="0" hangingPunct="0">
              <a:defRPr>
                <a:solidFill>
                  <a:schemeClr val="tx1"/>
                </a:solidFill>
                <a:latin typeface="Tahoma" pitchFamily="34" charset="0"/>
              </a:defRPr>
            </a:lvl5pPr>
            <a:lvl6pPr marL="2514600" indent="-228600" defTabSz="927100" eaLnBrk="0" fontAlgn="base" hangingPunct="0">
              <a:spcBef>
                <a:spcPct val="0"/>
              </a:spcBef>
              <a:spcAft>
                <a:spcPct val="0"/>
              </a:spcAft>
              <a:defRPr>
                <a:solidFill>
                  <a:schemeClr val="tx1"/>
                </a:solidFill>
                <a:latin typeface="Tahoma" pitchFamily="34" charset="0"/>
              </a:defRPr>
            </a:lvl6pPr>
            <a:lvl7pPr marL="2971800" indent="-228600" defTabSz="927100" eaLnBrk="0" fontAlgn="base" hangingPunct="0">
              <a:spcBef>
                <a:spcPct val="0"/>
              </a:spcBef>
              <a:spcAft>
                <a:spcPct val="0"/>
              </a:spcAft>
              <a:defRPr>
                <a:solidFill>
                  <a:schemeClr val="tx1"/>
                </a:solidFill>
                <a:latin typeface="Tahoma" pitchFamily="34" charset="0"/>
              </a:defRPr>
            </a:lvl7pPr>
            <a:lvl8pPr marL="3429000" indent="-228600" defTabSz="927100" eaLnBrk="0" fontAlgn="base" hangingPunct="0">
              <a:spcBef>
                <a:spcPct val="0"/>
              </a:spcBef>
              <a:spcAft>
                <a:spcPct val="0"/>
              </a:spcAft>
              <a:defRPr>
                <a:solidFill>
                  <a:schemeClr val="tx1"/>
                </a:solidFill>
                <a:latin typeface="Tahoma" pitchFamily="34" charset="0"/>
              </a:defRPr>
            </a:lvl8pPr>
            <a:lvl9pPr marL="3886200" indent="-228600" defTabSz="927100" eaLnBrk="0" fontAlgn="base" hangingPunct="0">
              <a:spcBef>
                <a:spcPct val="0"/>
              </a:spcBef>
              <a:spcAft>
                <a:spcPct val="0"/>
              </a:spcAft>
              <a:defRPr>
                <a:solidFill>
                  <a:schemeClr val="tx1"/>
                </a:solidFill>
                <a:latin typeface="Tahoma" pitchFamily="34" charset="0"/>
              </a:defRPr>
            </a:lvl9pPr>
          </a:lstStyle>
          <a:p>
            <a:pPr eaLnBrk="1" hangingPunct="1"/>
            <a:fld id="{DE899215-D308-4756-A7C6-84812ACB8E3E}" type="slidenum">
              <a:rPr lang="en-US" altLang="en-US" smtClean="0">
                <a:latin typeface="Arial" pitchFamily="34" charset="0"/>
              </a:rPr>
              <a:pPr eaLnBrk="1" hangingPunct="1"/>
              <a:t>3</a:t>
            </a:fld>
            <a:endParaRPr lang="en-US" altLang="en-US" dirty="0"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Tahoma" pitchFamily="34" charset="0"/>
              </a:defRPr>
            </a:lvl1pPr>
            <a:lvl2pPr marL="742950" indent="-285750" defTabSz="927100" eaLnBrk="0" hangingPunct="0">
              <a:defRPr>
                <a:solidFill>
                  <a:schemeClr val="tx1"/>
                </a:solidFill>
                <a:latin typeface="Tahoma" pitchFamily="34" charset="0"/>
              </a:defRPr>
            </a:lvl2pPr>
            <a:lvl3pPr marL="1143000" indent="-228600" defTabSz="927100" eaLnBrk="0" hangingPunct="0">
              <a:defRPr>
                <a:solidFill>
                  <a:schemeClr val="tx1"/>
                </a:solidFill>
                <a:latin typeface="Tahoma" pitchFamily="34" charset="0"/>
              </a:defRPr>
            </a:lvl3pPr>
            <a:lvl4pPr marL="1600200" indent="-228600" defTabSz="927100" eaLnBrk="0" hangingPunct="0">
              <a:defRPr>
                <a:solidFill>
                  <a:schemeClr val="tx1"/>
                </a:solidFill>
                <a:latin typeface="Tahoma" pitchFamily="34" charset="0"/>
              </a:defRPr>
            </a:lvl4pPr>
            <a:lvl5pPr marL="2057400" indent="-228600" defTabSz="927100" eaLnBrk="0" hangingPunct="0">
              <a:defRPr>
                <a:solidFill>
                  <a:schemeClr val="tx1"/>
                </a:solidFill>
                <a:latin typeface="Tahoma" pitchFamily="34" charset="0"/>
              </a:defRPr>
            </a:lvl5pPr>
            <a:lvl6pPr marL="2514600" indent="-228600" defTabSz="927100" eaLnBrk="0" fontAlgn="base" hangingPunct="0">
              <a:spcBef>
                <a:spcPct val="0"/>
              </a:spcBef>
              <a:spcAft>
                <a:spcPct val="0"/>
              </a:spcAft>
              <a:defRPr>
                <a:solidFill>
                  <a:schemeClr val="tx1"/>
                </a:solidFill>
                <a:latin typeface="Tahoma" pitchFamily="34" charset="0"/>
              </a:defRPr>
            </a:lvl6pPr>
            <a:lvl7pPr marL="2971800" indent="-228600" defTabSz="927100" eaLnBrk="0" fontAlgn="base" hangingPunct="0">
              <a:spcBef>
                <a:spcPct val="0"/>
              </a:spcBef>
              <a:spcAft>
                <a:spcPct val="0"/>
              </a:spcAft>
              <a:defRPr>
                <a:solidFill>
                  <a:schemeClr val="tx1"/>
                </a:solidFill>
                <a:latin typeface="Tahoma" pitchFamily="34" charset="0"/>
              </a:defRPr>
            </a:lvl7pPr>
            <a:lvl8pPr marL="3429000" indent="-228600" defTabSz="927100" eaLnBrk="0" fontAlgn="base" hangingPunct="0">
              <a:spcBef>
                <a:spcPct val="0"/>
              </a:spcBef>
              <a:spcAft>
                <a:spcPct val="0"/>
              </a:spcAft>
              <a:defRPr>
                <a:solidFill>
                  <a:schemeClr val="tx1"/>
                </a:solidFill>
                <a:latin typeface="Tahoma" pitchFamily="34" charset="0"/>
              </a:defRPr>
            </a:lvl8pPr>
            <a:lvl9pPr marL="3886200" indent="-228600" defTabSz="927100" eaLnBrk="0" fontAlgn="base" hangingPunct="0">
              <a:spcBef>
                <a:spcPct val="0"/>
              </a:spcBef>
              <a:spcAft>
                <a:spcPct val="0"/>
              </a:spcAft>
              <a:defRPr>
                <a:solidFill>
                  <a:schemeClr val="tx1"/>
                </a:solidFill>
                <a:latin typeface="Tahoma" pitchFamily="34" charset="0"/>
              </a:defRPr>
            </a:lvl9pPr>
          </a:lstStyle>
          <a:p>
            <a:pPr eaLnBrk="1" hangingPunct="1"/>
            <a:fld id="{D3AFFB69-EBB6-4CCF-A6AE-70FF97D0DB74}" type="slidenum">
              <a:rPr lang="en-US" altLang="en-US" smtClean="0">
                <a:latin typeface="Arial" pitchFamily="34" charset="0"/>
              </a:rPr>
              <a:pPr eaLnBrk="1" hangingPunct="1"/>
              <a:t>32</a:t>
            </a:fld>
            <a:endParaRPr lang="en-US" altLang="en-US" dirty="0"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Tahoma" pitchFamily="34" charset="0"/>
              </a:defRPr>
            </a:lvl1pPr>
            <a:lvl2pPr marL="742950" indent="-285750" defTabSz="927100" eaLnBrk="0" hangingPunct="0">
              <a:defRPr>
                <a:solidFill>
                  <a:schemeClr val="tx1"/>
                </a:solidFill>
                <a:latin typeface="Tahoma" pitchFamily="34" charset="0"/>
              </a:defRPr>
            </a:lvl2pPr>
            <a:lvl3pPr marL="1143000" indent="-228600" defTabSz="927100" eaLnBrk="0" hangingPunct="0">
              <a:defRPr>
                <a:solidFill>
                  <a:schemeClr val="tx1"/>
                </a:solidFill>
                <a:latin typeface="Tahoma" pitchFamily="34" charset="0"/>
              </a:defRPr>
            </a:lvl3pPr>
            <a:lvl4pPr marL="1600200" indent="-228600" defTabSz="927100" eaLnBrk="0" hangingPunct="0">
              <a:defRPr>
                <a:solidFill>
                  <a:schemeClr val="tx1"/>
                </a:solidFill>
                <a:latin typeface="Tahoma" pitchFamily="34" charset="0"/>
              </a:defRPr>
            </a:lvl4pPr>
            <a:lvl5pPr marL="2057400" indent="-228600" defTabSz="927100" eaLnBrk="0" hangingPunct="0">
              <a:defRPr>
                <a:solidFill>
                  <a:schemeClr val="tx1"/>
                </a:solidFill>
                <a:latin typeface="Tahoma" pitchFamily="34" charset="0"/>
              </a:defRPr>
            </a:lvl5pPr>
            <a:lvl6pPr marL="2514600" indent="-228600" defTabSz="927100" eaLnBrk="0" fontAlgn="base" hangingPunct="0">
              <a:spcBef>
                <a:spcPct val="0"/>
              </a:spcBef>
              <a:spcAft>
                <a:spcPct val="0"/>
              </a:spcAft>
              <a:defRPr>
                <a:solidFill>
                  <a:schemeClr val="tx1"/>
                </a:solidFill>
                <a:latin typeface="Tahoma" pitchFamily="34" charset="0"/>
              </a:defRPr>
            </a:lvl6pPr>
            <a:lvl7pPr marL="2971800" indent="-228600" defTabSz="927100" eaLnBrk="0" fontAlgn="base" hangingPunct="0">
              <a:spcBef>
                <a:spcPct val="0"/>
              </a:spcBef>
              <a:spcAft>
                <a:spcPct val="0"/>
              </a:spcAft>
              <a:defRPr>
                <a:solidFill>
                  <a:schemeClr val="tx1"/>
                </a:solidFill>
                <a:latin typeface="Tahoma" pitchFamily="34" charset="0"/>
              </a:defRPr>
            </a:lvl7pPr>
            <a:lvl8pPr marL="3429000" indent="-228600" defTabSz="927100" eaLnBrk="0" fontAlgn="base" hangingPunct="0">
              <a:spcBef>
                <a:spcPct val="0"/>
              </a:spcBef>
              <a:spcAft>
                <a:spcPct val="0"/>
              </a:spcAft>
              <a:defRPr>
                <a:solidFill>
                  <a:schemeClr val="tx1"/>
                </a:solidFill>
                <a:latin typeface="Tahoma" pitchFamily="34" charset="0"/>
              </a:defRPr>
            </a:lvl8pPr>
            <a:lvl9pPr marL="3886200" indent="-228600" defTabSz="927100" eaLnBrk="0" fontAlgn="base" hangingPunct="0">
              <a:spcBef>
                <a:spcPct val="0"/>
              </a:spcBef>
              <a:spcAft>
                <a:spcPct val="0"/>
              </a:spcAft>
              <a:defRPr>
                <a:solidFill>
                  <a:schemeClr val="tx1"/>
                </a:solidFill>
                <a:latin typeface="Tahoma" pitchFamily="34" charset="0"/>
              </a:defRPr>
            </a:lvl9pPr>
          </a:lstStyle>
          <a:p>
            <a:pPr eaLnBrk="1" hangingPunct="1"/>
            <a:fld id="{D3AFFB69-EBB6-4CCF-A6AE-70FF97D0DB74}" type="slidenum">
              <a:rPr lang="en-US" altLang="en-US" smtClean="0">
                <a:latin typeface="Arial" pitchFamily="34" charset="0"/>
              </a:rPr>
              <a:pPr eaLnBrk="1" hangingPunct="1"/>
              <a:t>33</a:t>
            </a:fld>
            <a:endParaRPr lang="en-US" altLang="en-US" dirty="0"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Tahoma" pitchFamily="34" charset="0"/>
              </a:defRPr>
            </a:lvl1pPr>
            <a:lvl2pPr marL="742950" indent="-285750" defTabSz="927100" eaLnBrk="0" hangingPunct="0">
              <a:defRPr>
                <a:solidFill>
                  <a:schemeClr val="tx1"/>
                </a:solidFill>
                <a:latin typeface="Tahoma" pitchFamily="34" charset="0"/>
              </a:defRPr>
            </a:lvl2pPr>
            <a:lvl3pPr marL="1143000" indent="-228600" defTabSz="927100" eaLnBrk="0" hangingPunct="0">
              <a:defRPr>
                <a:solidFill>
                  <a:schemeClr val="tx1"/>
                </a:solidFill>
                <a:latin typeface="Tahoma" pitchFamily="34" charset="0"/>
              </a:defRPr>
            </a:lvl3pPr>
            <a:lvl4pPr marL="1600200" indent="-228600" defTabSz="927100" eaLnBrk="0" hangingPunct="0">
              <a:defRPr>
                <a:solidFill>
                  <a:schemeClr val="tx1"/>
                </a:solidFill>
                <a:latin typeface="Tahoma" pitchFamily="34" charset="0"/>
              </a:defRPr>
            </a:lvl4pPr>
            <a:lvl5pPr marL="2057400" indent="-228600" defTabSz="927100" eaLnBrk="0" hangingPunct="0">
              <a:defRPr>
                <a:solidFill>
                  <a:schemeClr val="tx1"/>
                </a:solidFill>
                <a:latin typeface="Tahoma" pitchFamily="34" charset="0"/>
              </a:defRPr>
            </a:lvl5pPr>
            <a:lvl6pPr marL="2514600" indent="-228600" defTabSz="927100" eaLnBrk="0" fontAlgn="base" hangingPunct="0">
              <a:spcBef>
                <a:spcPct val="0"/>
              </a:spcBef>
              <a:spcAft>
                <a:spcPct val="0"/>
              </a:spcAft>
              <a:defRPr>
                <a:solidFill>
                  <a:schemeClr val="tx1"/>
                </a:solidFill>
                <a:latin typeface="Tahoma" pitchFamily="34" charset="0"/>
              </a:defRPr>
            </a:lvl6pPr>
            <a:lvl7pPr marL="2971800" indent="-228600" defTabSz="927100" eaLnBrk="0" fontAlgn="base" hangingPunct="0">
              <a:spcBef>
                <a:spcPct val="0"/>
              </a:spcBef>
              <a:spcAft>
                <a:spcPct val="0"/>
              </a:spcAft>
              <a:defRPr>
                <a:solidFill>
                  <a:schemeClr val="tx1"/>
                </a:solidFill>
                <a:latin typeface="Tahoma" pitchFamily="34" charset="0"/>
              </a:defRPr>
            </a:lvl7pPr>
            <a:lvl8pPr marL="3429000" indent="-228600" defTabSz="927100" eaLnBrk="0" fontAlgn="base" hangingPunct="0">
              <a:spcBef>
                <a:spcPct val="0"/>
              </a:spcBef>
              <a:spcAft>
                <a:spcPct val="0"/>
              </a:spcAft>
              <a:defRPr>
                <a:solidFill>
                  <a:schemeClr val="tx1"/>
                </a:solidFill>
                <a:latin typeface="Tahoma" pitchFamily="34" charset="0"/>
              </a:defRPr>
            </a:lvl8pPr>
            <a:lvl9pPr marL="3886200" indent="-228600" defTabSz="927100" eaLnBrk="0" fontAlgn="base" hangingPunct="0">
              <a:spcBef>
                <a:spcPct val="0"/>
              </a:spcBef>
              <a:spcAft>
                <a:spcPct val="0"/>
              </a:spcAft>
              <a:defRPr>
                <a:solidFill>
                  <a:schemeClr val="tx1"/>
                </a:solidFill>
                <a:latin typeface="Tahoma" pitchFamily="34" charset="0"/>
              </a:defRPr>
            </a:lvl9pPr>
          </a:lstStyle>
          <a:p>
            <a:pPr eaLnBrk="1" hangingPunct="1"/>
            <a:fld id="{D3AFFB69-EBB6-4CCF-A6AE-70FF97D0DB74}" type="slidenum">
              <a:rPr lang="en-US" altLang="en-US" smtClean="0">
                <a:latin typeface="Arial" pitchFamily="34" charset="0"/>
              </a:rPr>
              <a:pPr eaLnBrk="1" hangingPunct="1"/>
              <a:t>34</a:t>
            </a:fld>
            <a:endParaRPr lang="en-US" altLang="en-US" dirty="0"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Tahoma" pitchFamily="34" charset="0"/>
              </a:defRPr>
            </a:lvl1pPr>
            <a:lvl2pPr marL="742950" indent="-285750" defTabSz="927100" eaLnBrk="0" hangingPunct="0">
              <a:defRPr>
                <a:solidFill>
                  <a:schemeClr val="tx1"/>
                </a:solidFill>
                <a:latin typeface="Tahoma" pitchFamily="34" charset="0"/>
              </a:defRPr>
            </a:lvl2pPr>
            <a:lvl3pPr marL="1143000" indent="-228600" defTabSz="927100" eaLnBrk="0" hangingPunct="0">
              <a:defRPr>
                <a:solidFill>
                  <a:schemeClr val="tx1"/>
                </a:solidFill>
                <a:latin typeface="Tahoma" pitchFamily="34" charset="0"/>
              </a:defRPr>
            </a:lvl3pPr>
            <a:lvl4pPr marL="1600200" indent="-228600" defTabSz="927100" eaLnBrk="0" hangingPunct="0">
              <a:defRPr>
                <a:solidFill>
                  <a:schemeClr val="tx1"/>
                </a:solidFill>
                <a:latin typeface="Tahoma" pitchFamily="34" charset="0"/>
              </a:defRPr>
            </a:lvl4pPr>
            <a:lvl5pPr marL="2057400" indent="-228600" defTabSz="927100" eaLnBrk="0" hangingPunct="0">
              <a:defRPr>
                <a:solidFill>
                  <a:schemeClr val="tx1"/>
                </a:solidFill>
                <a:latin typeface="Tahoma" pitchFamily="34" charset="0"/>
              </a:defRPr>
            </a:lvl5pPr>
            <a:lvl6pPr marL="2514600" indent="-228600" defTabSz="927100" eaLnBrk="0" fontAlgn="base" hangingPunct="0">
              <a:spcBef>
                <a:spcPct val="0"/>
              </a:spcBef>
              <a:spcAft>
                <a:spcPct val="0"/>
              </a:spcAft>
              <a:defRPr>
                <a:solidFill>
                  <a:schemeClr val="tx1"/>
                </a:solidFill>
                <a:latin typeface="Tahoma" pitchFamily="34" charset="0"/>
              </a:defRPr>
            </a:lvl6pPr>
            <a:lvl7pPr marL="2971800" indent="-228600" defTabSz="927100" eaLnBrk="0" fontAlgn="base" hangingPunct="0">
              <a:spcBef>
                <a:spcPct val="0"/>
              </a:spcBef>
              <a:spcAft>
                <a:spcPct val="0"/>
              </a:spcAft>
              <a:defRPr>
                <a:solidFill>
                  <a:schemeClr val="tx1"/>
                </a:solidFill>
                <a:latin typeface="Tahoma" pitchFamily="34" charset="0"/>
              </a:defRPr>
            </a:lvl7pPr>
            <a:lvl8pPr marL="3429000" indent="-228600" defTabSz="927100" eaLnBrk="0" fontAlgn="base" hangingPunct="0">
              <a:spcBef>
                <a:spcPct val="0"/>
              </a:spcBef>
              <a:spcAft>
                <a:spcPct val="0"/>
              </a:spcAft>
              <a:defRPr>
                <a:solidFill>
                  <a:schemeClr val="tx1"/>
                </a:solidFill>
                <a:latin typeface="Tahoma" pitchFamily="34" charset="0"/>
              </a:defRPr>
            </a:lvl8pPr>
            <a:lvl9pPr marL="3886200" indent="-228600" defTabSz="927100" eaLnBrk="0" fontAlgn="base" hangingPunct="0">
              <a:spcBef>
                <a:spcPct val="0"/>
              </a:spcBef>
              <a:spcAft>
                <a:spcPct val="0"/>
              </a:spcAft>
              <a:defRPr>
                <a:solidFill>
                  <a:schemeClr val="tx1"/>
                </a:solidFill>
                <a:latin typeface="Tahoma" pitchFamily="34" charset="0"/>
              </a:defRPr>
            </a:lvl9pPr>
          </a:lstStyle>
          <a:p>
            <a:pPr eaLnBrk="1" hangingPunct="1"/>
            <a:fld id="{D3AFFB69-EBB6-4CCF-A6AE-70FF97D0DB74}" type="slidenum">
              <a:rPr lang="en-US" altLang="en-US" smtClean="0">
                <a:latin typeface="Arial" pitchFamily="34" charset="0"/>
              </a:rPr>
              <a:pPr eaLnBrk="1" hangingPunct="1"/>
              <a:t>35</a:t>
            </a:fld>
            <a:endParaRPr lang="en-US" altLang="en-US" dirty="0"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Tahoma" pitchFamily="34" charset="0"/>
              </a:defRPr>
            </a:lvl1pPr>
            <a:lvl2pPr marL="742950" indent="-285750" defTabSz="927100" eaLnBrk="0" hangingPunct="0">
              <a:defRPr>
                <a:solidFill>
                  <a:schemeClr val="tx1"/>
                </a:solidFill>
                <a:latin typeface="Tahoma" pitchFamily="34" charset="0"/>
              </a:defRPr>
            </a:lvl2pPr>
            <a:lvl3pPr marL="1143000" indent="-228600" defTabSz="927100" eaLnBrk="0" hangingPunct="0">
              <a:defRPr>
                <a:solidFill>
                  <a:schemeClr val="tx1"/>
                </a:solidFill>
                <a:latin typeface="Tahoma" pitchFamily="34" charset="0"/>
              </a:defRPr>
            </a:lvl3pPr>
            <a:lvl4pPr marL="1600200" indent="-228600" defTabSz="927100" eaLnBrk="0" hangingPunct="0">
              <a:defRPr>
                <a:solidFill>
                  <a:schemeClr val="tx1"/>
                </a:solidFill>
                <a:latin typeface="Tahoma" pitchFamily="34" charset="0"/>
              </a:defRPr>
            </a:lvl4pPr>
            <a:lvl5pPr marL="2057400" indent="-228600" defTabSz="927100" eaLnBrk="0" hangingPunct="0">
              <a:defRPr>
                <a:solidFill>
                  <a:schemeClr val="tx1"/>
                </a:solidFill>
                <a:latin typeface="Tahoma" pitchFamily="34" charset="0"/>
              </a:defRPr>
            </a:lvl5pPr>
            <a:lvl6pPr marL="2514600" indent="-228600" defTabSz="927100" eaLnBrk="0" fontAlgn="base" hangingPunct="0">
              <a:spcBef>
                <a:spcPct val="0"/>
              </a:spcBef>
              <a:spcAft>
                <a:spcPct val="0"/>
              </a:spcAft>
              <a:defRPr>
                <a:solidFill>
                  <a:schemeClr val="tx1"/>
                </a:solidFill>
                <a:latin typeface="Tahoma" pitchFamily="34" charset="0"/>
              </a:defRPr>
            </a:lvl6pPr>
            <a:lvl7pPr marL="2971800" indent="-228600" defTabSz="927100" eaLnBrk="0" fontAlgn="base" hangingPunct="0">
              <a:spcBef>
                <a:spcPct val="0"/>
              </a:spcBef>
              <a:spcAft>
                <a:spcPct val="0"/>
              </a:spcAft>
              <a:defRPr>
                <a:solidFill>
                  <a:schemeClr val="tx1"/>
                </a:solidFill>
                <a:latin typeface="Tahoma" pitchFamily="34" charset="0"/>
              </a:defRPr>
            </a:lvl7pPr>
            <a:lvl8pPr marL="3429000" indent="-228600" defTabSz="927100" eaLnBrk="0" fontAlgn="base" hangingPunct="0">
              <a:spcBef>
                <a:spcPct val="0"/>
              </a:spcBef>
              <a:spcAft>
                <a:spcPct val="0"/>
              </a:spcAft>
              <a:defRPr>
                <a:solidFill>
                  <a:schemeClr val="tx1"/>
                </a:solidFill>
                <a:latin typeface="Tahoma" pitchFamily="34" charset="0"/>
              </a:defRPr>
            </a:lvl8pPr>
            <a:lvl9pPr marL="3886200" indent="-228600" defTabSz="927100" eaLnBrk="0" fontAlgn="base" hangingPunct="0">
              <a:spcBef>
                <a:spcPct val="0"/>
              </a:spcBef>
              <a:spcAft>
                <a:spcPct val="0"/>
              </a:spcAft>
              <a:defRPr>
                <a:solidFill>
                  <a:schemeClr val="tx1"/>
                </a:solidFill>
                <a:latin typeface="Tahoma" pitchFamily="34" charset="0"/>
              </a:defRPr>
            </a:lvl9pPr>
          </a:lstStyle>
          <a:p>
            <a:pPr eaLnBrk="1" hangingPunct="1"/>
            <a:fld id="{D3AFFB69-EBB6-4CCF-A6AE-70FF97D0DB74}" type="slidenum">
              <a:rPr lang="en-US" altLang="en-US" smtClean="0">
                <a:latin typeface="Arial" pitchFamily="34" charset="0"/>
              </a:rPr>
              <a:pPr eaLnBrk="1" hangingPunct="1"/>
              <a:t>36</a:t>
            </a:fld>
            <a:endParaRPr lang="en-US" altLang="en-US" dirty="0"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Tahoma" pitchFamily="34" charset="0"/>
              </a:defRPr>
            </a:lvl1pPr>
            <a:lvl2pPr marL="742950" indent="-285750" defTabSz="927100" eaLnBrk="0" hangingPunct="0">
              <a:defRPr>
                <a:solidFill>
                  <a:schemeClr val="tx1"/>
                </a:solidFill>
                <a:latin typeface="Tahoma" pitchFamily="34" charset="0"/>
              </a:defRPr>
            </a:lvl2pPr>
            <a:lvl3pPr marL="1143000" indent="-228600" defTabSz="927100" eaLnBrk="0" hangingPunct="0">
              <a:defRPr>
                <a:solidFill>
                  <a:schemeClr val="tx1"/>
                </a:solidFill>
                <a:latin typeface="Tahoma" pitchFamily="34" charset="0"/>
              </a:defRPr>
            </a:lvl3pPr>
            <a:lvl4pPr marL="1600200" indent="-228600" defTabSz="927100" eaLnBrk="0" hangingPunct="0">
              <a:defRPr>
                <a:solidFill>
                  <a:schemeClr val="tx1"/>
                </a:solidFill>
                <a:latin typeface="Tahoma" pitchFamily="34" charset="0"/>
              </a:defRPr>
            </a:lvl4pPr>
            <a:lvl5pPr marL="2057400" indent="-228600" defTabSz="927100" eaLnBrk="0" hangingPunct="0">
              <a:defRPr>
                <a:solidFill>
                  <a:schemeClr val="tx1"/>
                </a:solidFill>
                <a:latin typeface="Tahoma" pitchFamily="34" charset="0"/>
              </a:defRPr>
            </a:lvl5pPr>
            <a:lvl6pPr marL="2514600" indent="-228600" defTabSz="927100" eaLnBrk="0" fontAlgn="base" hangingPunct="0">
              <a:spcBef>
                <a:spcPct val="0"/>
              </a:spcBef>
              <a:spcAft>
                <a:spcPct val="0"/>
              </a:spcAft>
              <a:defRPr>
                <a:solidFill>
                  <a:schemeClr val="tx1"/>
                </a:solidFill>
                <a:latin typeface="Tahoma" pitchFamily="34" charset="0"/>
              </a:defRPr>
            </a:lvl6pPr>
            <a:lvl7pPr marL="2971800" indent="-228600" defTabSz="927100" eaLnBrk="0" fontAlgn="base" hangingPunct="0">
              <a:spcBef>
                <a:spcPct val="0"/>
              </a:spcBef>
              <a:spcAft>
                <a:spcPct val="0"/>
              </a:spcAft>
              <a:defRPr>
                <a:solidFill>
                  <a:schemeClr val="tx1"/>
                </a:solidFill>
                <a:latin typeface="Tahoma" pitchFamily="34" charset="0"/>
              </a:defRPr>
            </a:lvl7pPr>
            <a:lvl8pPr marL="3429000" indent="-228600" defTabSz="927100" eaLnBrk="0" fontAlgn="base" hangingPunct="0">
              <a:spcBef>
                <a:spcPct val="0"/>
              </a:spcBef>
              <a:spcAft>
                <a:spcPct val="0"/>
              </a:spcAft>
              <a:defRPr>
                <a:solidFill>
                  <a:schemeClr val="tx1"/>
                </a:solidFill>
                <a:latin typeface="Tahoma" pitchFamily="34" charset="0"/>
              </a:defRPr>
            </a:lvl8pPr>
            <a:lvl9pPr marL="3886200" indent="-228600" defTabSz="927100" eaLnBrk="0" fontAlgn="base" hangingPunct="0">
              <a:spcBef>
                <a:spcPct val="0"/>
              </a:spcBef>
              <a:spcAft>
                <a:spcPct val="0"/>
              </a:spcAft>
              <a:defRPr>
                <a:solidFill>
                  <a:schemeClr val="tx1"/>
                </a:solidFill>
                <a:latin typeface="Tahoma" pitchFamily="34" charset="0"/>
              </a:defRPr>
            </a:lvl9pPr>
          </a:lstStyle>
          <a:p>
            <a:pPr eaLnBrk="1" hangingPunct="1"/>
            <a:fld id="{D3AFFB69-EBB6-4CCF-A6AE-70FF97D0DB74}" type="slidenum">
              <a:rPr lang="en-US" altLang="en-US" smtClean="0">
                <a:latin typeface="Arial" pitchFamily="34" charset="0"/>
              </a:rPr>
              <a:pPr eaLnBrk="1" hangingPunct="1"/>
              <a:t>37</a:t>
            </a:fld>
            <a:endParaRPr lang="en-US" altLang="en-US" dirty="0"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Tahoma" pitchFamily="34" charset="0"/>
              </a:defRPr>
            </a:lvl1pPr>
            <a:lvl2pPr marL="742950" indent="-285750" defTabSz="927100" eaLnBrk="0" hangingPunct="0">
              <a:defRPr>
                <a:solidFill>
                  <a:schemeClr val="tx1"/>
                </a:solidFill>
                <a:latin typeface="Tahoma" pitchFamily="34" charset="0"/>
              </a:defRPr>
            </a:lvl2pPr>
            <a:lvl3pPr marL="1143000" indent="-228600" defTabSz="927100" eaLnBrk="0" hangingPunct="0">
              <a:defRPr>
                <a:solidFill>
                  <a:schemeClr val="tx1"/>
                </a:solidFill>
                <a:latin typeface="Tahoma" pitchFamily="34" charset="0"/>
              </a:defRPr>
            </a:lvl3pPr>
            <a:lvl4pPr marL="1600200" indent="-228600" defTabSz="927100" eaLnBrk="0" hangingPunct="0">
              <a:defRPr>
                <a:solidFill>
                  <a:schemeClr val="tx1"/>
                </a:solidFill>
                <a:latin typeface="Tahoma" pitchFamily="34" charset="0"/>
              </a:defRPr>
            </a:lvl4pPr>
            <a:lvl5pPr marL="2057400" indent="-228600" defTabSz="927100" eaLnBrk="0" hangingPunct="0">
              <a:defRPr>
                <a:solidFill>
                  <a:schemeClr val="tx1"/>
                </a:solidFill>
                <a:latin typeface="Tahoma" pitchFamily="34" charset="0"/>
              </a:defRPr>
            </a:lvl5pPr>
            <a:lvl6pPr marL="2514600" indent="-228600" defTabSz="927100" eaLnBrk="0" fontAlgn="base" hangingPunct="0">
              <a:spcBef>
                <a:spcPct val="0"/>
              </a:spcBef>
              <a:spcAft>
                <a:spcPct val="0"/>
              </a:spcAft>
              <a:defRPr>
                <a:solidFill>
                  <a:schemeClr val="tx1"/>
                </a:solidFill>
                <a:latin typeface="Tahoma" pitchFamily="34" charset="0"/>
              </a:defRPr>
            </a:lvl6pPr>
            <a:lvl7pPr marL="2971800" indent="-228600" defTabSz="927100" eaLnBrk="0" fontAlgn="base" hangingPunct="0">
              <a:spcBef>
                <a:spcPct val="0"/>
              </a:spcBef>
              <a:spcAft>
                <a:spcPct val="0"/>
              </a:spcAft>
              <a:defRPr>
                <a:solidFill>
                  <a:schemeClr val="tx1"/>
                </a:solidFill>
                <a:latin typeface="Tahoma" pitchFamily="34" charset="0"/>
              </a:defRPr>
            </a:lvl7pPr>
            <a:lvl8pPr marL="3429000" indent="-228600" defTabSz="927100" eaLnBrk="0" fontAlgn="base" hangingPunct="0">
              <a:spcBef>
                <a:spcPct val="0"/>
              </a:spcBef>
              <a:spcAft>
                <a:spcPct val="0"/>
              </a:spcAft>
              <a:defRPr>
                <a:solidFill>
                  <a:schemeClr val="tx1"/>
                </a:solidFill>
                <a:latin typeface="Tahoma" pitchFamily="34" charset="0"/>
              </a:defRPr>
            </a:lvl8pPr>
            <a:lvl9pPr marL="3886200" indent="-228600" defTabSz="927100" eaLnBrk="0" fontAlgn="base" hangingPunct="0">
              <a:spcBef>
                <a:spcPct val="0"/>
              </a:spcBef>
              <a:spcAft>
                <a:spcPct val="0"/>
              </a:spcAft>
              <a:defRPr>
                <a:solidFill>
                  <a:schemeClr val="tx1"/>
                </a:solidFill>
                <a:latin typeface="Tahoma" pitchFamily="34" charset="0"/>
              </a:defRPr>
            </a:lvl9pPr>
          </a:lstStyle>
          <a:p>
            <a:pPr eaLnBrk="1" hangingPunct="1"/>
            <a:fld id="{D3AFFB69-EBB6-4CCF-A6AE-70FF97D0DB74}" type="slidenum">
              <a:rPr lang="en-US" altLang="en-US" smtClean="0">
                <a:latin typeface="Arial" pitchFamily="34" charset="0"/>
              </a:rPr>
              <a:pPr eaLnBrk="1" hangingPunct="1"/>
              <a:t>38</a:t>
            </a:fld>
            <a:endParaRPr lang="en-US" altLang="en-US" dirty="0"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Tahoma" pitchFamily="34" charset="0"/>
              </a:defRPr>
            </a:lvl1pPr>
            <a:lvl2pPr marL="742950" indent="-285750" defTabSz="927100" eaLnBrk="0" hangingPunct="0">
              <a:defRPr>
                <a:solidFill>
                  <a:schemeClr val="tx1"/>
                </a:solidFill>
                <a:latin typeface="Tahoma" pitchFamily="34" charset="0"/>
              </a:defRPr>
            </a:lvl2pPr>
            <a:lvl3pPr marL="1143000" indent="-228600" defTabSz="927100" eaLnBrk="0" hangingPunct="0">
              <a:defRPr>
                <a:solidFill>
                  <a:schemeClr val="tx1"/>
                </a:solidFill>
                <a:latin typeface="Tahoma" pitchFamily="34" charset="0"/>
              </a:defRPr>
            </a:lvl3pPr>
            <a:lvl4pPr marL="1600200" indent="-228600" defTabSz="927100" eaLnBrk="0" hangingPunct="0">
              <a:defRPr>
                <a:solidFill>
                  <a:schemeClr val="tx1"/>
                </a:solidFill>
                <a:latin typeface="Tahoma" pitchFamily="34" charset="0"/>
              </a:defRPr>
            </a:lvl4pPr>
            <a:lvl5pPr marL="2057400" indent="-228600" defTabSz="927100" eaLnBrk="0" hangingPunct="0">
              <a:defRPr>
                <a:solidFill>
                  <a:schemeClr val="tx1"/>
                </a:solidFill>
                <a:latin typeface="Tahoma" pitchFamily="34" charset="0"/>
              </a:defRPr>
            </a:lvl5pPr>
            <a:lvl6pPr marL="2514600" indent="-228600" defTabSz="927100" eaLnBrk="0" fontAlgn="base" hangingPunct="0">
              <a:spcBef>
                <a:spcPct val="0"/>
              </a:spcBef>
              <a:spcAft>
                <a:spcPct val="0"/>
              </a:spcAft>
              <a:defRPr>
                <a:solidFill>
                  <a:schemeClr val="tx1"/>
                </a:solidFill>
                <a:latin typeface="Tahoma" pitchFamily="34" charset="0"/>
              </a:defRPr>
            </a:lvl6pPr>
            <a:lvl7pPr marL="2971800" indent="-228600" defTabSz="927100" eaLnBrk="0" fontAlgn="base" hangingPunct="0">
              <a:spcBef>
                <a:spcPct val="0"/>
              </a:spcBef>
              <a:spcAft>
                <a:spcPct val="0"/>
              </a:spcAft>
              <a:defRPr>
                <a:solidFill>
                  <a:schemeClr val="tx1"/>
                </a:solidFill>
                <a:latin typeface="Tahoma" pitchFamily="34" charset="0"/>
              </a:defRPr>
            </a:lvl7pPr>
            <a:lvl8pPr marL="3429000" indent="-228600" defTabSz="927100" eaLnBrk="0" fontAlgn="base" hangingPunct="0">
              <a:spcBef>
                <a:spcPct val="0"/>
              </a:spcBef>
              <a:spcAft>
                <a:spcPct val="0"/>
              </a:spcAft>
              <a:defRPr>
                <a:solidFill>
                  <a:schemeClr val="tx1"/>
                </a:solidFill>
                <a:latin typeface="Tahoma" pitchFamily="34" charset="0"/>
              </a:defRPr>
            </a:lvl8pPr>
            <a:lvl9pPr marL="3886200" indent="-228600" defTabSz="927100" eaLnBrk="0" fontAlgn="base" hangingPunct="0">
              <a:spcBef>
                <a:spcPct val="0"/>
              </a:spcBef>
              <a:spcAft>
                <a:spcPct val="0"/>
              </a:spcAft>
              <a:defRPr>
                <a:solidFill>
                  <a:schemeClr val="tx1"/>
                </a:solidFill>
                <a:latin typeface="Tahoma" pitchFamily="34" charset="0"/>
              </a:defRPr>
            </a:lvl9pPr>
          </a:lstStyle>
          <a:p>
            <a:pPr eaLnBrk="1" hangingPunct="1"/>
            <a:fld id="{D3AFFB69-EBB6-4CCF-A6AE-70FF97D0DB74}" type="slidenum">
              <a:rPr lang="en-US" altLang="en-US" smtClean="0">
                <a:latin typeface="Arial" pitchFamily="34" charset="0"/>
              </a:rPr>
              <a:pPr eaLnBrk="1" hangingPunct="1"/>
              <a:t>39</a:t>
            </a:fld>
            <a:endParaRPr lang="en-US" altLang="en-US" dirty="0"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Tahoma" pitchFamily="34" charset="0"/>
              </a:defRPr>
            </a:lvl1pPr>
            <a:lvl2pPr marL="742950" indent="-285750" defTabSz="927100" eaLnBrk="0" hangingPunct="0">
              <a:defRPr>
                <a:solidFill>
                  <a:schemeClr val="tx1"/>
                </a:solidFill>
                <a:latin typeface="Tahoma" pitchFamily="34" charset="0"/>
              </a:defRPr>
            </a:lvl2pPr>
            <a:lvl3pPr marL="1143000" indent="-228600" defTabSz="927100" eaLnBrk="0" hangingPunct="0">
              <a:defRPr>
                <a:solidFill>
                  <a:schemeClr val="tx1"/>
                </a:solidFill>
                <a:latin typeface="Tahoma" pitchFamily="34" charset="0"/>
              </a:defRPr>
            </a:lvl3pPr>
            <a:lvl4pPr marL="1600200" indent="-228600" defTabSz="927100" eaLnBrk="0" hangingPunct="0">
              <a:defRPr>
                <a:solidFill>
                  <a:schemeClr val="tx1"/>
                </a:solidFill>
                <a:latin typeface="Tahoma" pitchFamily="34" charset="0"/>
              </a:defRPr>
            </a:lvl4pPr>
            <a:lvl5pPr marL="2057400" indent="-228600" defTabSz="927100" eaLnBrk="0" hangingPunct="0">
              <a:defRPr>
                <a:solidFill>
                  <a:schemeClr val="tx1"/>
                </a:solidFill>
                <a:latin typeface="Tahoma" pitchFamily="34" charset="0"/>
              </a:defRPr>
            </a:lvl5pPr>
            <a:lvl6pPr marL="2514600" indent="-228600" defTabSz="927100" eaLnBrk="0" fontAlgn="base" hangingPunct="0">
              <a:spcBef>
                <a:spcPct val="0"/>
              </a:spcBef>
              <a:spcAft>
                <a:spcPct val="0"/>
              </a:spcAft>
              <a:defRPr>
                <a:solidFill>
                  <a:schemeClr val="tx1"/>
                </a:solidFill>
                <a:latin typeface="Tahoma" pitchFamily="34" charset="0"/>
              </a:defRPr>
            </a:lvl6pPr>
            <a:lvl7pPr marL="2971800" indent="-228600" defTabSz="927100" eaLnBrk="0" fontAlgn="base" hangingPunct="0">
              <a:spcBef>
                <a:spcPct val="0"/>
              </a:spcBef>
              <a:spcAft>
                <a:spcPct val="0"/>
              </a:spcAft>
              <a:defRPr>
                <a:solidFill>
                  <a:schemeClr val="tx1"/>
                </a:solidFill>
                <a:latin typeface="Tahoma" pitchFamily="34" charset="0"/>
              </a:defRPr>
            </a:lvl7pPr>
            <a:lvl8pPr marL="3429000" indent="-228600" defTabSz="927100" eaLnBrk="0" fontAlgn="base" hangingPunct="0">
              <a:spcBef>
                <a:spcPct val="0"/>
              </a:spcBef>
              <a:spcAft>
                <a:spcPct val="0"/>
              </a:spcAft>
              <a:defRPr>
                <a:solidFill>
                  <a:schemeClr val="tx1"/>
                </a:solidFill>
                <a:latin typeface="Tahoma" pitchFamily="34" charset="0"/>
              </a:defRPr>
            </a:lvl8pPr>
            <a:lvl9pPr marL="3886200" indent="-228600" defTabSz="927100" eaLnBrk="0" fontAlgn="base" hangingPunct="0">
              <a:spcBef>
                <a:spcPct val="0"/>
              </a:spcBef>
              <a:spcAft>
                <a:spcPct val="0"/>
              </a:spcAft>
              <a:defRPr>
                <a:solidFill>
                  <a:schemeClr val="tx1"/>
                </a:solidFill>
                <a:latin typeface="Tahoma" pitchFamily="34" charset="0"/>
              </a:defRPr>
            </a:lvl9pPr>
          </a:lstStyle>
          <a:p>
            <a:pPr eaLnBrk="1" hangingPunct="1"/>
            <a:fld id="{D3AFFB69-EBB6-4CCF-A6AE-70FF97D0DB74}" type="slidenum">
              <a:rPr lang="en-US" altLang="en-US" smtClean="0">
                <a:latin typeface="Arial" pitchFamily="34" charset="0"/>
              </a:rPr>
              <a:pPr eaLnBrk="1" hangingPunct="1"/>
              <a:t>40</a:t>
            </a:fld>
            <a:endParaRPr lang="en-US" altLang="en-US" dirty="0"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Tahoma" pitchFamily="34" charset="0"/>
              </a:defRPr>
            </a:lvl1pPr>
            <a:lvl2pPr marL="742950" indent="-285750" defTabSz="927100" eaLnBrk="0" hangingPunct="0">
              <a:defRPr>
                <a:solidFill>
                  <a:schemeClr val="tx1"/>
                </a:solidFill>
                <a:latin typeface="Tahoma" pitchFamily="34" charset="0"/>
              </a:defRPr>
            </a:lvl2pPr>
            <a:lvl3pPr marL="1143000" indent="-228600" defTabSz="927100" eaLnBrk="0" hangingPunct="0">
              <a:defRPr>
                <a:solidFill>
                  <a:schemeClr val="tx1"/>
                </a:solidFill>
                <a:latin typeface="Tahoma" pitchFamily="34" charset="0"/>
              </a:defRPr>
            </a:lvl3pPr>
            <a:lvl4pPr marL="1600200" indent="-228600" defTabSz="927100" eaLnBrk="0" hangingPunct="0">
              <a:defRPr>
                <a:solidFill>
                  <a:schemeClr val="tx1"/>
                </a:solidFill>
                <a:latin typeface="Tahoma" pitchFamily="34" charset="0"/>
              </a:defRPr>
            </a:lvl4pPr>
            <a:lvl5pPr marL="2057400" indent="-228600" defTabSz="927100" eaLnBrk="0" hangingPunct="0">
              <a:defRPr>
                <a:solidFill>
                  <a:schemeClr val="tx1"/>
                </a:solidFill>
                <a:latin typeface="Tahoma" pitchFamily="34" charset="0"/>
              </a:defRPr>
            </a:lvl5pPr>
            <a:lvl6pPr marL="2514600" indent="-228600" defTabSz="927100" eaLnBrk="0" fontAlgn="base" hangingPunct="0">
              <a:spcBef>
                <a:spcPct val="0"/>
              </a:spcBef>
              <a:spcAft>
                <a:spcPct val="0"/>
              </a:spcAft>
              <a:defRPr>
                <a:solidFill>
                  <a:schemeClr val="tx1"/>
                </a:solidFill>
                <a:latin typeface="Tahoma" pitchFamily="34" charset="0"/>
              </a:defRPr>
            </a:lvl6pPr>
            <a:lvl7pPr marL="2971800" indent="-228600" defTabSz="927100" eaLnBrk="0" fontAlgn="base" hangingPunct="0">
              <a:spcBef>
                <a:spcPct val="0"/>
              </a:spcBef>
              <a:spcAft>
                <a:spcPct val="0"/>
              </a:spcAft>
              <a:defRPr>
                <a:solidFill>
                  <a:schemeClr val="tx1"/>
                </a:solidFill>
                <a:latin typeface="Tahoma" pitchFamily="34" charset="0"/>
              </a:defRPr>
            </a:lvl7pPr>
            <a:lvl8pPr marL="3429000" indent="-228600" defTabSz="927100" eaLnBrk="0" fontAlgn="base" hangingPunct="0">
              <a:spcBef>
                <a:spcPct val="0"/>
              </a:spcBef>
              <a:spcAft>
                <a:spcPct val="0"/>
              </a:spcAft>
              <a:defRPr>
                <a:solidFill>
                  <a:schemeClr val="tx1"/>
                </a:solidFill>
                <a:latin typeface="Tahoma" pitchFamily="34" charset="0"/>
              </a:defRPr>
            </a:lvl8pPr>
            <a:lvl9pPr marL="3886200" indent="-228600" defTabSz="927100" eaLnBrk="0" fontAlgn="base" hangingPunct="0">
              <a:spcBef>
                <a:spcPct val="0"/>
              </a:spcBef>
              <a:spcAft>
                <a:spcPct val="0"/>
              </a:spcAft>
              <a:defRPr>
                <a:solidFill>
                  <a:schemeClr val="tx1"/>
                </a:solidFill>
                <a:latin typeface="Tahoma" pitchFamily="34" charset="0"/>
              </a:defRPr>
            </a:lvl9pPr>
          </a:lstStyle>
          <a:p>
            <a:pPr eaLnBrk="1" hangingPunct="1"/>
            <a:fld id="{D3AFFB69-EBB6-4CCF-A6AE-70FF97D0DB74}" type="slidenum">
              <a:rPr lang="en-US" altLang="en-US" smtClean="0">
                <a:latin typeface="Arial" pitchFamily="34" charset="0"/>
              </a:rPr>
              <a:pPr eaLnBrk="1" hangingPunct="1"/>
              <a:t>41</a:t>
            </a:fld>
            <a:endParaRPr lang="en-US" alt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Initially began as a pilot project authorized by Congress in 2002.  The pilot provided funds to purchase fresh fruits and vegetables in 4 states and an Indian Tribal Organization for SY 02-03.  The purpose of the pilot was to determine the best practices for increasing fruit and vegetable consumption.  </a:t>
            </a:r>
          </a:p>
          <a:p>
            <a:pPr eaLnBrk="1" hangingPunct="1"/>
            <a:endParaRPr lang="en-US" altLang="en-US" dirty="0" smtClean="0">
              <a:latin typeface="Arial" pitchFamily="34" charset="0"/>
            </a:endParaRPr>
          </a:p>
          <a:p>
            <a:pPr eaLnBrk="1" hangingPunct="1"/>
            <a:r>
              <a:rPr lang="en-US" altLang="en-US" dirty="0" smtClean="0">
                <a:latin typeface="Arial" pitchFamily="34" charset="0"/>
              </a:rPr>
              <a:t>The success of the pilot led to legislation in 04 to expand the program and make it permanent.  4 additional states and 2 Indian Tribal Organizations were added.  </a:t>
            </a:r>
          </a:p>
          <a:p>
            <a:pPr eaLnBrk="1" hangingPunct="1"/>
            <a:endParaRPr lang="en-US" altLang="en-US" dirty="0" smtClean="0">
              <a:latin typeface="Arial" pitchFamily="34" charset="0"/>
            </a:endParaRPr>
          </a:p>
          <a:p>
            <a:pPr eaLnBrk="1" hangingPunct="1"/>
            <a:r>
              <a:rPr lang="en-US" altLang="en-US" dirty="0" smtClean="0">
                <a:latin typeface="Arial" pitchFamily="34" charset="0"/>
              </a:rPr>
              <a:t>In 2006 The Agriculture, Rural Development, Food and Drug Administration, and Related Agencies Appropriations Act appropriated a one-time funding of $6,000 to further expand the FFVP in 6 additional states.  </a:t>
            </a:r>
          </a:p>
          <a:p>
            <a:pPr eaLnBrk="1" hangingPunct="1"/>
            <a:endParaRPr lang="en-US" altLang="en-US" dirty="0" smtClean="0">
              <a:latin typeface="Arial" pitchFamily="34" charset="0"/>
            </a:endParaRPr>
          </a:p>
          <a:p>
            <a:pPr eaLnBrk="1" hangingPunct="1"/>
            <a:r>
              <a:rPr lang="en-US" altLang="en-US" dirty="0" smtClean="0">
                <a:latin typeface="Arial" pitchFamily="34" charset="0"/>
              </a:rPr>
              <a:t>The 2008 Consolidated Appropriations Act expanded the FFVP nationwide and provided approximately $9.9 million to begin program operations for SY 08-09.    Also in 2008 The Food, Conservation, and Energy Act amended the Richard B. Russell NSL by adding Section 19, the FFVP.  Section 19 permanently authorized the program nationwide, consolidated all prior operations under Section 19 and provided a significant funding increase beginning in FY 2009 of $40 million.</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Tahoma" pitchFamily="34" charset="0"/>
              </a:defRPr>
            </a:lvl1pPr>
            <a:lvl2pPr marL="742950" indent="-285750" defTabSz="927100" eaLnBrk="0" hangingPunct="0">
              <a:defRPr>
                <a:solidFill>
                  <a:schemeClr val="tx1"/>
                </a:solidFill>
                <a:latin typeface="Tahoma" pitchFamily="34" charset="0"/>
              </a:defRPr>
            </a:lvl2pPr>
            <a:lvl3pPr marL="1143000" indent="-228600" defTabSz="927100" eaLnBrk="0" hangingPunct="0">
              <a:defRPr>
                <a:solidFill>
                  <a:schemeClr val="tx1"/>
                </a:solidFill>
                <a:latin typeface="Tahoma" pitchFamily="34" charset="0"/>
              </a:defRPr>
            </a:lvl3pPr>
            <a:lvl4pPr marL="1600200" indent="-228600" defTabSz="927100" eaLnBrk="0" hangingPunct="0">
              <a:defRPr>
                <a:solidFill>
                  <a:schemeClr val="tx1"/>
                </a:solidFill>
                <a:latin typeface="Tahoma" pitchFamily="34" charset="0"/>
              </a:defRPr>
            </a:lvl4pPr>
            <a:lvl5pPr marL="2057400" indent="-228600" defTabSz="927100" eaLnBrk="0" hangingPunct="0">
              <a:defRPr>
                <a:solidFill>
                  <a:schemeClr val="tx1"/>
                </a:solidFill>
                <a:latin typeface="Tahoma" pitchFamily="34" charset="0"/>
              </a:defRPr>
            </a:lvl5pPr>
            <a:lvl6pPr marL="2514600" indent="-228600" defTabSz="927100" eaLnBrk="0" fontAlgn="base" hangingPunct="0">
              <a:spcBef>
                <a:spcPct val="0"/>
              </a:spcBef>
              <a:spcAft>
                <a:spcPct val="0"/>
              </a:spcAft>
              <a:defRPr>
                <a:solidFill>
                  <a:schemeClr val="tx1"/>
                </a:solidFill>
                <a:latin typeface="Tahoma" pitchFamily="34" charset="0"/>
              </a:defRPr>
            </a:lvl6pPr>
            <a:lvl7pPr marL="2971800" indent="-228600" defTabSz="927100" eaLnBrk="0" fontAlgn="base" hangingPunct="0">
              <a:spcBef>
                <a:spcPct val="0"/>
              </a:spcBef>
              <a:spcAft>
                <a:spcPct val="0"/>
              </a:spcAft>
              <a:defRPr>
                <a:solidFill>
                  <a:schemeClr val="tx1"/>
                </a:solidFill>
                <a:latin typeface="Tahoma" pitchFamily="34" charset="0"/>
              </a:defRPr>
            </a:lvl7pPr>
            <a:lvl8pPr marL="3429000" indent="-228600" defTabSz="927100" eaLnBrk="0" fontAlgn="base" hangingPunct="0">
              <a:spcBef>
                <a:spcPct val="0"/>
              </a:spcBef>
              <a:spcAft>
                <a:spcPct val="0"/>
              </a:spcAft>
              <a:defRPr>
                <a:solidFill>
                  <a:schemeClr val="tx1"/>
                </a:solidFill>
                <a:latin typeface="Tahoma" pitchFamily="34" charset="0"/>
              </a:defRPr>
            </a:lvl8pPr>
            <a:lvl9pPr marL="3886200" indent="-228600" defTabSz="927100" eaLnBrk="0" fontAlgn="base" hangingPunct="0">
              <a:spcBef>
                <a:spcPct val="0"/>
              </a:spcBef>
              <a:spcAft>
                <a:spcPct val="0"/>
              </a:spcAft>
              <a:defRPr>
                <a:solidFill>
                  <a:schemeClr val="tx1"/>
                </a:solidFill>
                <a:latin typeface="Tahoma" pitchFamily="34" charset="0"/>
              </a:defRPr>
            </a:lvl9pPr>
          </a:lstStyle>
          <a:p>
            <a:pPr eaLnBrk="1" hangingPunct="1"/>
            <a:fld id="{F5EA83F8-5A9C-406D-B33E-F6B3D759E797}" type="slidenum">
              <a:rPr lang="en-US" altLang="en-US" smtClean="0">
                <a:latin typeface="Arial" pitchFamily="34" charset="0"/>
              </a:rPr>
              <a:pPr eaLnBrk="1" hangingPunct="1"/>
              <a:t>4</a:t>
            </a:fld>
            <a:endParaRPr lang="en-US" altLang="en-US" dirty="0"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It is required that all costs are accurately documented and supported. </a:t>
            </a:r>
          </a:p>
          <a:p>
            <a:pPr eaLnBrk="1" hangingPunct="1"/>
            <a:endParaRPr lang="en-US" altLang="en-US" dirty="0" smtClean="0">
              <a:latin typeface="Arial" pitchFamily="34" charset="0"/>
            </a:endParaRPr>
          </a:p>
          <a:p>
            <a:pPr eaLnBrk="1" hangingPunct="1"/>
            <a:r>
              <a:rPr lang="en-US" altLang="en-US" dirty="0" smtClean="0">
                <a:latin typeface="Arial" pitchFamily="34" charset="0"/>
              </a:rPr>
              <a:t>Time &amp; Effort reporting is a process mandated by the federal government to verify that direct labor charges (salaries and wages) to federally sponsored projects are reasonable and reflect actual work performed.  </a:t>
            </a:r>
          </a:p>
          <a:p>
            <a:pPr eaLnBrk="1" hangingPunct="1"/>
            <a:endParaRPr lang="en-US" altLang="en-US" dirty="0" smtClean="0">
              <a:latin typeface="Arial" pitchFamily="34" charset="0"/>
            </a:endParaRPr>
          </a:p>
          <a:p>
            <a:pPr eaLnBrk="1" hangingPunct="1"/>
            <a:r>
              <a:rPr lang="en-US" altLang="en-US" dirty="0" smtClean="0">
                <a:latin typeface="Arial" pitchFamily="34" charset="0"/>
              </a:rPr>
              <a:t>As a recipient of federal funds, reporting obligations are designed to ensure that the charges to FFVP are allowable and properly allocable to the program.</a:t>
            </a: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Tahoma" pitchFamily="34" charset="0"/>
              </a:defRPr>
            </a:lvl1pPr>
            <a:lvl2pPr marL="742950" indent="-285750" defTabSz="927100" eaLnBrk="0" hangingPunct="0">
              <a:defRPr>
                <a:solidFill>
                  <a:schemeClr val="tx1"/>
                </a:solidFill>
                <a:latin typeface="Tahoma" pitchFamily="34" charset="0"/>
              </a:defRPr>
            </a:lvl2pPr>
            <a:lvl3pPr marL="1143000" indent="-228600" defTabSz="927100" eaLnBrk="0" hangingPunct="0">
              <a:defRPr>
                <a:solidFill>
                  <a:schemeClr val="tx1"/>
                </a:solidFill>
                <a:latin typeface="Tahoma" pitchFamily="34" charset="0"/>
              </a:defRPr>
            </a:lvl3pPr>
            <a:lvl4pPr marL="1600200" indent="-228600" defTabSz="927100" eaLnBrk="0" hangingPunct="0">
              <a:defRPr>
                <a:solidFill>
                  <a:schemeClr val="tx1"/>
                </a:solidFill>
                <a:latin typeface="Tahoma" pitchFamily="34" charset="0"/>
              </a:defRPr>
            </a:lvl4pPr>
            <a:lvl5pPr marL="2057400" indent="-228600" defTabSz="927100" eaLnBrk="0" hangingPunct="0">
              <a:defRPr>
                <a:solidFill>
                  <a:schemeClr val="tx1"/>
                </a:solidFill>
                <a:latin typeface="Tahoma" pitchFamily="34" charset="0"/>
              </a:defRPr>
            </a:lvl5pPr>
            <a:lvl6pPr marL="2514600" indent="-228600" defTabSz="927100" eaLnBrk="0" fontAlgn="base" hangingPunct="0">
              <a:spcBef>
                <a:spcPct val="0"/>
              </a:spcBef>
              <a:spcAft>
                <a:spcPct val="0"/>
              </a:spcAft>
              <a:defRPr>
                <a:solidFill>
                  <a:schemeClr val="tx1"/>
                </a:solidFill>
                <a:latin typeface="Tahoma" pitchFamily="34" charset="0"/>
              </a:defRPr>
            </a:lvl6pPr>
            <a:lvl7pPr marL="2971800" indent="-228600" defTabSz="927100" eaLnBrk="0" fontAlgn="base" hangingPunct="0">
              <a:spcBef>
                <a:spcPct val="0"/>
              </a:spcBef>
              <a:spcAft>
                <a:spcPct val="0"/>
              </a:spcAft>
              <a:defRPr>
                <a:solidFill>
                  <a:schemeClr val="tx1"/>
                </a:solidFill>
                <a:latin typeface="Tahoma" pitchFamily="34" charset="0"/>
              </a:defRPr>
            </a:lvl7pPr>
            <a:lvl8pPr marL="3429000" indent="-228600" defTabSz="927100" eaLnBrk="0" fontAlgn="base" hangingPunct="0">
              <a:spcBef>
                <a:spcPct val="0"/>
              </a:spcBef>
              <a:spcAft>
                <a:spcPct val="0"/>
              </a:spcAft>
              <a:defRPr>
                <a:solidFill>
                  <a:schemeClr val="tx1"/>
                </a:solidFill>
                <a:latin typeface="Tahoma" pitchFamily="34" charset="0"/>
              </a:defRPr>
            </a:lvl8pPr>
            <a:lvl9pPr marL="3886200" indent="-228600" defTabSz="927100" eaLnBrk="0" fontAlgn="base" hangingPunct="0">
              <a:spcBef>
                <a:spcPct val="0"/>
              </a:spcBef>
              <a:spcAft>
                <a:spcPct val="0"/>
              </a:spcAft>
              <a:defRPr>
                <a:solidFill>
                  <a:schemeClr val="tx1"/>
                </a:solidFill>
                <a:latin typeface="Tahoma" pitchFamily="34" charset="0"/>
              </a:defRPr>
            </a:lvl9pPr>
          </a:lstStyle>
          <a:p>
            <a:pPr eaLnBrk="1" hangingPunct="1"/>
            <a:fld id="{C8A076B2-D7EB-49F2-B483-1CE372803E53}" type="slidenum">
              <a:rPr lang="en-US" altLang="en-US" smtClean="0">
                <a:latin typeface="Arial" pitchFamily="34" charset="0"/>
              </a:rPr>
              <a:pPr eaLnBrk="1" hangingPunct="1"/>
              <a:t>42</a:t>
            </a:fld>
            <a:endParaRPr lang="en-US" altLang="en-US" dirty="0"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You need to keep a FFVP file containing all documents related to this program.  </a:t>
            </a:r>
          </a:p>
          <a:p>
            <a:pPr marL="171450" indent="-171450" eaLnBrk="1" hangingPunct="1">
              <a:buFont typeface="Arial" panose="020B0604020202020204" pitchFamily="34" charset="0"/>
              <a:buChar char="•"/>
            </a:pPr>
            <a:r>
              <a:rPr lang="en-US" altLang="en-US" dirty="0" smtClean="0">
                <a:latin typeface="Arial" pitchFamily="34" charset="0"/>
              </a:rPr>
              <a:t>It is important for the schools themselves to keep a file as well as a file on the district level.  </a:t>
            </a:r>
          </a:p>
          <a:p>
            <a:pPr marL="171450" indent="-171450" eaLnBrk="1" hangingPunct="1">
              <a:buFont typeface="Arial" panose="020B0604020202020204" pitchFamily="34" charset="0"/>
              <a:buChar char="•"/>
            </a:pPr>
            <a:r>
              <a:rPr lang="en-US" altLang="en-US" dirty="0" smtClean="0">
                <a:latin typeface="Arial" pitchFamily="34" charset="0"/>
              </a:rPr>
              <a:t>FFVP reviews are conducted in conjunction with a NSLP review at the school level, and therefore, documentation to review the program must be available for review at the school.  </a:t>
            </a:r>
          </a:p>
          <a:p>
            <a:pPr eaLnBrk="1" hangingPunct="1"/>
            <a:endParaRPr lang="en-US" altLang="en-US" dirty="0" smtClean="0">
              <a:latin typeface="Arial" pitchFamily="34" charset="0"/>
            </a:endParaRPr>
          </a:p>
          <a:p>
            <a:pPr eaLnBrk="1" hangingPunct="1"/>
            <a:r>
              <a:rPr lang="en-US" altLang="en-US" dirty="0" smtClean="0">
                <a:latin typeface="Arial" pitchFamily="34" charset="0"/>
              </a:rPr>
              <a:t>The individual schools awarded the grants will want to keep a copy on file of the supporting documentation for the monthly expenditure reports, the purchasing and procurement information if executed on the school level, report of that school’s activities in relation to the program, production records, documentation of the school’s training, financial tracking of grant funds and the FFVP handbook.  </a:t>
            </a:r>
          </a:p>
          <a:p>
            <a:pPr eaLnBrk="1" hangingPunct="1"/>
            <a:endParaRPr lang="en-US" altLang="en-US" dirty="0" smtClean="0">
              <a:latin typeface="Arial" pitchFamily="34" charset="0"/>
            </a:endParaRPr>
          </a:p>
          <a:p>
            <a:pPr eaLnBrk="1" hangingPunct="1"/>
            <a:r>
              <a:rPr lang="en-US" altLang="en-US" dirty="0" smtClean="0">
                <a:latin typeface="Arial" pitchFamily="34" charset="0"/>
              </a:rPr>
              <a:t>At the district level, you may want to maintain a copy of all of the above for your records and additionally you need to include a copy of your application and agreement for the program and any corresponding policies and memos related to the program.</a:t>
            </a: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Tahoma" pitchFamily="34" charset="0"/>
              </a:defRPr>
            </a:lvl1pPr>
            <a:lvl2pPr marL="742950" indent="-285750" defTabSz="927100" eaLnBrk="0" hangingPunct="0">
              <a:defRPr>
                <a:solidFill>
                  <a:schemeClr val="tx1"/>
                </a:solidFill>
                <a:latin typeface="Tahoma" pitchFamily="34" charset="0"/>
              </a:defRPr>
            </a:lvl2pPr>
            <a:lvl3pPr marL="1143000" indent="-228600" defTabSz="927100" eaLnBrk="0" hangingPunct="0">
              <a:defRPr>
                <a:solidFill>
                  <a:schemeClr val="tx1"/>
                </a:solidFill>
                <a:latin typeface="Tahoma" pitchFamily="34" charset="0"/>
              </a:defRPr>
            </a:lvl3pPr>
            <a:lvl4pPr marL="1600200" indent="-228600" defTabSz="927100" eaLnBrk="0" hangingPunct="0">
              <a:defRPr>
                <a:solidFill>
                  <a:schemeClr val="tx1"/>
                </a:solidFill>
                <a:latin typeface="Tahoma" pitchFamily="34" charset="0"/>
              </a:defRPr>
            </a:lvl4pPr>
            <a:lvl5pPr marL="2057400" indent="-228600" defTabSz="927100" eaLnBrk="0" hangingPunct="0">
              <a:defRPr>
                <a:solidFill>
                  <a:schemeClr val="tx1"/>
                </a:solidFill>
                <a:latin typeface="Tahoma" pitchFamily="34" charset="0"/>
              </a:defRPr>
            </a:lvl5pPr>
            <a:lvl6pPr marL="2514600" indent="-228600" defTabSz="927100" eaLnBrk="0" fontAlgn="base" hangingPunct="0">
              <a:spcBef>
                <a:spcPct val="0"/>
              </a:spcBef>
              <a:spcAft>
                <a:spcPct val="0"/>
              </a:spcAft>
              <a:defRPr>
                <a:solidFill>
                  <a:schemeClr val="tx1"/>
                </a:solidFill>
                <a:latin typeface="Tahoma" pitchFamily="34" charset="0"/>
              </a:defRPr>
            </a:lvl6pPr>
            <a:lvl7pPr marL="2971800" indent="-228600" defTabSz="927100" eaLnBrk="0" fontAlgn="base" hangingPunct="0">
              <a:spcBef>
                <a:spcPct val="0"/>
              </a:spcBef>
              <a:spcAft>
                <a:spcPct val="0"/>
              </a:spcAft>
              <a:defRPr>
                <a:solidFill>
                  <a:schemeClr val="tx1"/>
                </a:solidFill>
                <a:latin typeface="Tahoma" pitchFamily="34" charset="0"/>
              </a:defRPr>
            </a:lvl7pPr>
            <a:lvl8pPr marL="3429000" indent="-228600" defTabSz="927100" eaLnBrk="0" fontAlgn="base" hangingPunct="0">
              <a:spcBef>
                <a:spcPct val="0"/>
              </a:spcBef>
              <a:spcAft>
                <a:spcPct val="0"/>
              </a:spcAft>
              <a:defRPr>
                <a:solidFill>
                  <a:schemeClr val="tx1"/>
                </a:solidFill>
                <a:latin typeface="Tahoma" pitchFamily="34" charset="0"/>
              </a:defRPr>
            </a:lvl8pPr>
            <a:lvl9pPr marL="3886200" indent="-228600" defTabSz="927100" eaLnBrk="0" fontAlgn="base" hangingPunct="0">
              <a:spcBef>
                <a:spcPct val="0"/>
              </a:spcBef>
              <a:spcAft>
                <a:spcPct val="0"/>
              </a:spcAft>
              <a:defRPr>
                <a:solidFill>
                  <a:schemeClr val="tx1"/>
                </a:solidFill>
                <a:latin typeface="Tahoma" pitchFamily="34" charset="0"/>
              </a:defRPr>
            </a:lvl9pPr>
          </a:lstStyle>
          <a:p>
            <a:pPr eaLnBrk="1" hangingPunct="1"/>
            <a:fld id="{9A13AE6B-3175-41F2-A538-558B659252DF}" type="slidenum">
              <a:rPr lang="en-US" altLang="en-US" smtClean="0">
                <a:latin typeface="Arial" pitchFamily="34" charset="0"/>
              </a:rPr>
              <a:pPr eaLnBrk="1" hangingPunct="1"/>
              <a:t>43</a:t>
            </a:fld>
            <a:endParaRPr lang="en-US" altLang="en-US" dirty="0"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Production records </a:t>
            </a:r>
            <a:r>
              <a:rPr lang="en-US" altLang="en-US" dirty="0" smtClean="0">
                <a:latin typeface="Arial" pitchFamily="34" charset="0"/>
              </a:rPr>
              <a:t>can </a:t>
            </a:r>
            <a:r>
              <a:rPr lang="en-US" altLang="en-US" dirty="0" smtClean="0">
                <a:latin typeface="Arial" pitchFamily="34" charset="0"/>
              </a:rPr>
              <a:t>be kept daily of your fruit and vegetable offerings.  These are similar to the production records you would use for NSLP but much simpler.  </a:t>
            </a:r>
          </a:p>
          <a:p>
            <a:pPr eaLnBrk="1" hangingPunct="1"/>
            <a:endParaRPr lang="en-US" altLang="en-US" dirty="0" smtClean="0">
              <a:latin typeface="Arial" pitchFamily="34" charset="0"/>
            </a:endParaRPr>
          </a:p>
          <a:p>
            <a:pPr marL="0" indent="0" eaLnBrk="1" hangingPunct="1">
              <a:buFont typeface="Arial" panose="020B0604020202020204" pitchFamily="34" charset="0"/>
              <a:buNone/>
            </a:pPr>
            <a:r>
              <a:rPr lang="en-US" altLang="en-US" dirty="0" smtClean="0">
                <a:latin typeface="Arial" pitchFamily="34" charset="0"/>
              </a:rPr>
              <a:t>On the FFVP production record you </a:t>
            </a:r>
            <a:r>
              <a:rPr lang="en-US" altLang="en-US" dirty="0" smtClean="0">
                <a:latin typeface="Arial" pitchFamily="34" charset="0"/>
              </a:rPr>
              <a:t>can </a:t>
            </a:r>
            <a:r>
              <a:rPr lang="en-US" altLang="en-US" dirty="0" smtClean="0">
                <a:latin typeface="Arial" pitchFamily="34" charset="0"/>
              </a:rPr>
              <a:t>record the school’s name, the date, what is served, the number of portions and the portion size, the number served and the amount of leftovers. </a:t>
            </a:r>
          </a:p>
          <a:p>
            <a:pPr marL="171450" indent="-171450" eaLnBrk="1" hangingPunct="1">
              <a:buFont typeface="Arial" panose="020B0604020202020204" pitchFamily="34" charset="0"/>
              <a:buChar char="•"/>
            </a:pPr>
            <a:r>
              <a:rPr lang="en-US" altLang="en-US" dirty="0" smtClean="0">
                <a:latin typeface="Arial" pitchFamily="34" charset="0"/>
              </a:rPr>
              <a:t>It is okay to serve the leftovers at a breakfast or lunch period provided that it is a rare occurrence and the quantities are low.  </a:t>
            </a:r>
          </a:p>
          <a:p>
            <a:pPr marL="171450" indent="-171450" eaLnBrk="1" hangingPunct="1">
              <a:buFont typeface="Arial" panose="020B0604020202020204" pitchFamily="34" charset="0"/>
              <a:buChar char="•"/>
            </a:pPr>
            <a:r>
              <a:rPr lang="en-US" altLang="en-US" dirty="0" smtClean="0">
                <a:latin typeface="Arial" pitchFamily="34" charset="0"/>
              </a:rPr>
              <a:t>You may want to document on the production record if the leftovers were discarded, served another day with the FFVP or if they were served out at a meal period.</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Tahoma" pitchFamily="34" charset="0"/>
              </a:defRPr>
            </a:lvl1pPr>
            <a:lvl2pPr marL="742950" indent="-285750" defTabSz="927100" eaLnBrk="0" hangingPunct="0">
              <a:defRPr>
                <a:solidFill>
                  <a:schemeClr val="tx1"/>
                </a:solidFill>
                <a:latin typeface="Tahoma" pitchFamily="34" charset="0"/>
              </a:defRPr>
            </a:lvl2pPr>
            <a:lvl3pPr marL="1143000" indent="-228600" defTabSz="927100" eaLnBrk="0" hangingPunct="0">
              <a:defRPr>
                <a:solidFill>
                  <a:schemeClr val="tx1"/>
                </a:solidFill>
                <a:latin typeface="Tahoma" pitchFamily="34" charset="0"/>
              </a:defRPr>
            </a:lvl3pPr>
            <a:lvl4pPr marL="1600200" indent="-228600" defTabSz="927100" eaLnBrk="0" hangingPunct="0">
              <a:defRPr>
                <a:solidFill>
                  <a:schemeClr val="tx1"/>
                </a:solidFill>
                <a:latin typeface="Tahoma" pitchFamily="34" charset="0"/>
              </a:defRPr>
            </a:lvl4pPr>
            <a:lvl5pPr marL="2057400" indent="-228600" defTabSz="927100" eaLnBrk="0" hangingPunct="0">
              <a:defRPr>
                <a:solidFill>
                  <a:schemeClr val="tx1"/>
                </a:solidFill>
                <a:latin typeface="Tahoma" pitchFamily="34" charset="0"/>
              </a:defRPr>
            </a:lvl5pPr>
            <a:lvl6pPr marL="2514600" indent="-228600" defTabSz="927100" eaLnBrk="0" fontAlgn="base" hangingPunct="0">
              <a:spcBef>
                <a:spcPct val="0"/>
              </a:spcBef>
              <a:spcAft>
                <a:spcPct val="0"/>
              </a:spcAft>
              <a:defRPr>
                <a:solidFill>
                  <a:schemeClr val="tx1"/>
                </a:solidFill>
                <a:latin typeface="Tahoma" pitchFamily="34" charset="0"/>
              </a:defRPr>
            </a:lvl6pPr>
            <a:lvl7pPr marL="2971800" indent="-228600" defTabSz="927100" eaLnBrk="0" fontAlgn="base" hangingPunct="0">
              <a:spcBef>
                <a:spcPct val="0"/>
              </a:spcBef>
              <a:spcAft>
                <a:spcPct val="0"/>
              </a:spcAft>
              <a:defRPr>
                <a:solidFill>
                  <a:schemeClr val="tx1"/>
                </a:solidFill>
                <a:latin typeface="Tahoma" pitchFamily="34" charset="0"/>
              </a:defRPr>
            </a:lvl7pPr>
            <a:lvl8pPr marL="3429000" indent="-228600" defTabSz="927100" eaLnBrk="0" fontAlgn="base" hangingPunct="0">
              <a:spcBef>
                <a:spcPct val="0"/>
              </a:spcBef>
              <a:spcAft>
                <a:spcPct val="0"/>
              </a:spcAft>
              <a:defRPr>
                <a:solidFill>
                  <a:schemeClr val="tx1"/>
                </a:solidFill>
                <a:latin typeface="Tahoma" pitchFamily="34" charset="0"/>
              </a:defRPr>
            </a:lvl8pPr>
            <a:lvl9pPr marL="3886200" indent="-228600" defTabSz="927100" eaLnBrk="0" fontAlgn="base" hangingPunct="0">
              <a:spcBef>
                <a:spcPct val="0"/>
              </a:spcBef>
              <a:spcAft>
                <a:spcPct val="0"/>
              </a:spcAft>
              <a:defRPr>
                <a:solidFill>
                  <a:schemeClr val="tx1"/>
                </a:solidFill>
                <a:latin typeface="Tahoma" pitchFamily="34" charset="0"/>
              </a:defRPr>
            </a:lvl9pPr>
          </a:lstStyle>
          <a:p>
            <a:pPr eaLnBrk="1" hangingPunct="1"/>
            <a:fld id="{E0EE63B1-B8A2-48E3-8C10-1D65E4F22089}" type="slidenum">
              <a:rPr lang="en-US" altLang="en-US" smtClean="0">
                <a:latin typeface="Arial" pitchFamily="34" charset="0"/>
              </a:rPr>
              <a:pPr eaLnBrk="1" hangingPunct="1"/>
              <a:t>44</a:t>
            </a:fld>
            <a:endParaRPr lang="en-US" altLang="en-US" dirty="0"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This is required starting August</a:t>
            </a:r>
            <a:r>
              <a:rPr lang="en-US" altLang="en-US" baseline="0" dirty="0" smtClean="0">
                <a:latin typeface="Arial" pitchFamily="34" charset="0"/>
              </a:rPr>
              <a:t> / September 2014 (which ever month you start)</a:t>
            </a:r>
            <a:endParaRPr lang="en-US" altLang="en-US" dirty="0" smtClean="0">
              <a:latin typeface="Arial" pitchFamily="34" charset="0"/>
            </a:endParaRP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Tahoma" pitchFamily="34" charset="0"/>
              </a:defRPr>
            </a:lvl1pPr>
            <a:lvl2pPr marL="742950" indent="-285750" defTabSz="927100" eaLnBrk="0" hangingPunct="0">
              <a:defRPr>
                <a:solidFill>
                  <a:schemeClr val="tx1"/>
                </a:solidFill>
                <a:latin typeface="Tahoma" pitchFamily="34" charset="0"/>
              </a:defRPr>
            </a:lvl2pPr>
            <a:lvl3pPr marL="1143000" indent="-228600" defTabSz="927100" eaLnBrk="0" hangingPunct="0">
              <a:defRPr>
                <a:solidFill>
                  <a:schemeClr val="tx1"/>
                </a:solidFill>
                <a:latin typeface="Tahoma" pitchFamily="34" charset="0"/>
              </a:defRPr>
            </a:lvl3pPr>
            <a:lvl4pPr marL="1600200" indent="-228600" defTabSz="927100" eaLnBrk="0" hangingPunct="0">
              <a:defRPr>
                <a:solidFill>
                  <a:schemeClr val="tx1"/>
                </a:solidFill>
                <a:latin typeface="Tahoma" pitchFamily="34" charset="0"/>
              </a:defRPr>
            </a:lvl4pPr>
            <a:lvl5pPr marL="2057400" indent="-228600" defTabSz="927100" eaLnBrk="0" hangingPunct="0">
              <a:defRPr>
                <a:solidFill>
                  <a:schemeClr val="tx1"/>
                </a:solidFill>
                <a:latin typeface="Tahoma" pitchFamily="34" charset="0"/>
              </a:defRPr>
            </a:lvl5pPr>
            <a:lvl6pPr marL="2514600" indent="-228600" defTabSz="927100" eaLnBrk="0" fontAlgn="base" hangingPunct="0">
              <a:spcBef>
                <a:spcPct val="0"/>
              </a:spcBef>
              <a:spcAft>
                <a:spcPct val="0"/>
              </a:spcAft>
              <a:defRPr>
                <a:solidFill>
                  <a:schemeClr val="tx1"/>
                </a:solidFill>
                <a:latin typeface="Tahoma" pitchFamily="34" charset="0"/>
              </a:defRPr>
            </a:lvl6pPr>
            <a:lvl7pPr marL="2971800" indent="-228600" defTabSz="927100" eaLnBrk="0" fontAlgn="base" hangingPunct="0">
              <a:spcBef>
                <a:spcPct val="0"/>
              </a:spcBef>
              <a:spcAft>
                <a:spcPct val="0"/>
              </a:spcAft>
              <a:defRPr>
                <a:solidFill>
                  <a:schemeClr val="tx1"/>
                </a:solidFill>
                <a:latin typeface="Tahoma" pitchFamily="34" charset="0"/>
              </a:defRPr>
            </a:lvl7pPr>
            <a:lvl8pPr marL="3429000" indent="-228600" defTabSz="927100" eaLnBrk="0" fontAlgn="base" hangingPunct="0">
              <a:spcBef>
                <a:spcPct val="0"/>
              </a:spcBef>
              <a:spcAft>
                <a:spcPct val="0"/>
              </a:spcAft>
              <a:defRPr>
                <a:solidFill>
                  <a:schemeClr val="tx1"/>
                </a:solidFill>
                <a:latin typeface="Tahoma" pitchFamily="34" charset="0"/>
              </a:defRPr>
            </a:lvl8pPr>
            <a:lvl9pPr marL="3886200" indent="-228600" defTabSz="927100" eaLnBrk="0" fontAlgn="base" hangingPunct="0">
              <a:spcBef>
                <a:spcPct val="0"/>
              </a:spcBef>
              <a:spcAft>
                <a:spcPct val="0"/>
              </a:spcAft>
              <a:defRPr>
                <a:solidFill>
                  <a:schemeClr val="tx1"/>
                </a:solidFill>
                <a:latin typeface="Tahoma" pitchFamily="34" charset="0"/>
              </a:defRPr>
            </a:lvl9pPr>
          </a:lstStyle>
          <a:p>
            <a:pPr eaLnBrk="1" hangingPunct="1"/>
            <a:fld id="{032285E3-2F47-4941-B070-91DDC133373E}" type="slidenum">
              <a:rPr lang="en-US" altLang="en-US" smtClean="0">
                <a:latin typeface="Arial" pitchFamily="34" charset="0"/>
              </a:rPr>
              <a:pPr eaLnBrk="1" hangingPunct="1"/>
              <a:t>45</a:t>
            </a:fld>
            <a:endParaRPr lang="en-US" altLang="en-US" dirty="0"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Nutrition education is an integral part of the FFVP.  </a:t>
            </a:r>
          </a:p>
          <a:p>
            <a:pPr eaLnBrk="1" hangingPunct="1"/>
            <a:endParaRPr lang="en-US" altLang="en-US" dirty="0" smtClean="0">
              <a:latin typeface="Arial" pitchFamily="34" charset="0"/>
            </a:endParaRPr>
          </a:p>
          <a:p>
            <a:pPr eaLnBrk="1" hangingPunct="1"/>
            <a:r>
              <a:rPr lang="en-US" altLang="en-US" dirty="0" smtClean="0">
                <a:latin typeface="Arial" pitchFamily="34" charset="0"/>
              </a:rPr>
              <a:t>Documentation of your educational offerings and materials provided to the students in conjunction with the FFVP </a:t>
            </a:r>
            <a:r>
              <a:rPr lang="en-US" altLang="en-US" dirty="0" smtClean="0">
                <a:latin typeface="Arial" pitchFamily="34" charset="0"/>
              </a:rPr>
              <a:t>can </a:t>
            </a:r>
            <a:r>
              <a:rPr lang="en-US" altLang="en-US" dirty="0" smtClean="0">
                <a:latin typeface="Arial" pitchFamily="34" charset="0"/>
              </a:rPr>
              <a:t>be documented on the calendar pages provided.  You can also mark on the calendar what the offering was for that day as well</a:t>
            </a:r>
            <a:r>
              <a:rPr lang="en-US" altLang="en-US" dirty="0" smtClean="0">
                <a:latin typeface="Arial" pitchFamily="34" charset="0"/>
              </a:rPr>
              <a:t>.</a:t>
            </a:r>
            <a:endParaRPr lang="en-US" altLang="en-US" dirty="0" smtClean="0">
              <a:latin typeface="Arial" pitchFamily="34"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Tahoma" pitchFamily="34" charset="0"/>
              </a:defRPr>
            </a:lvl1pPr>
            <a:lvl2pPr marL="742950" indent="-285750" defTabSz="927100" eaLnBrk="0" hangingPunct="0">
              <a:defRPr>
                <a:solidFill>
                  <a:schemeClr val="tx1"/>
                </a:solidFill>
                <a:latin typeface="Tahoma" pitchFamily="34" charset="0"/>
              </a:defRPr>
            </a:lvl2pPr>
            <a:lvl3pPr marL="1143000" indent="-228600" defTabSz="927100" eaLnBrk="0" hangingPunct="0">
              <a:defRPr>
                <a:solidFill>
                  <a:schemeClr val="tx1"/>
                </a:solidFill>
                <a:latin typeface="Tahoma" pitchFamily="34" charset="0"/>
              </a:defRPr>
            </a:lvl3pPr>
            <a:lvl4pPr marL="1600200" indent="-228600" defTabSz="927100" eaLnBrk="0" hangingPunct="0">
              <a:defRPr>
                <a:solidFill>
                  <a:schemeClr val="tx1"/>
                </a:solidFill>
                <a:latin typeface="Tahoma" pitchFamily="34" charset="0"/>
              </a:defRPr>
            </a:lvl4pPr>
            <a:lvl5pPr marL="2057400" indent="-228600" defTabSz="927100" eaLnBrk="0" hangingPunct="0">
              <a:defRPr>
                <a:solidFill>
                  <a:schemeClr val="tx1"/>
                </a:solidFill>
                <a:latin typeface="Tahoma" pitchFamily="34" charset="0"/>
              </a:defRPr>
            </a:lvl5pPr>
            <a:lvl6pPr marL="2514600" indent="-228600" defTabSz="927100" eaLnBrk="0" fontAlgn="base" hangingPunct="0">
              <a:spcBef>
                <a:spcPct val="0"/>
              </a:spcBef>
              <a:spcAft>
                <a:spcPct val="0"/>
              </a:spcAft>
              <a:defRPr>
                <a:solidFill>
                  <a:schemeClr val="tx1"/>
                </a:solidFill>
                <a:latin typeface="Tahoma" pitchFamily="34" charset="0"/>
              </a:defRPr>
            </a:lvl6pPr>
            <a:lvl7pPr marL="2971800" indent="-228600" defTabSz="927100" eaLnBrk="0" fontAlgn="base" hangingPunct="0">
              <a:spcBef>
                <a:spcPct val="0"/>
              </a:spcBef>
              <a:spcAft>
                <a:spcPct val="0"/>
              </a:spcAft>
              <a:defRPr>
                <a:solidFill>
                  <a:schemeClr val="tx1"/>
                </a:solidFill>
                <a:latin typeface="Tahoma" pitchFamily="34" charset="0"/>
              </a:defRPr>
            </a:lvl7pPr>
            <a:lvl8pPr marL="3429000" indent="-228600" defTabSz="927100" eaLnBrk="0" fontAlgn="base" hangingPunct="0">
              <a:spcBef>
                <a:spcPct val="0"/>
              </a:spcBef>
              <a:spcAft>
                <a:spcPct val="0"/>
              </a:spcAft>
              <a:defRPr>
                <a:solidFill>
                  <a:schemeClr val="tx1"/>
                </a:solidFill>
                <a:latin typeface="Tahoma" pitchFamily="34" charset="0"/>
              </a:defRPr>
            </a:lvl8pPr>
            <a:lvl9pPr marL="3886200" indent="-228600" defTabSz="927100" eaLnBrk="0" fontAlgn="base" hangingPunct="0">
              <a:spcBef>
                <a:spcPct val="0"/>
              </a:spcBef>
              <a:spcAft>
                <a:spcPct val="0"/>
              </a:spcAft>
              <a:defRPr>
                <a:solidFill>
                  <a:schemeClr val="tx1"/>
                </a:solidFill>
                <a:latin typeface="Tahoma" pitchFamily="34" charset="0"/>
              </a:defRPr>
            </a:lvl9pPr>
          </a:lstStyle>
          <a:p>
            <a:pPr eaLnBrk="1" hangingPunct="1"/>
            <a:fld id="{CC1400B4-6BFB-4C33-BADB-1643BD1CB4D5}" type="slidenum">
              <a:rPr lang="en-US" altLang="en-US" smtClean="0">
                <a:latin typeface="Arial" pitchFamily="34" charset="0"/>
              </a:rPr>
              <a:pPr eaLnBrk="1" hangingPunct="1"/>
              <a:t>46</a:t>
            </a:fld>
            <a:endParaRPr lang="en-US" altLang="en-US" dirty="0"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On this example, you can see that on January 11</a:t>
            </a:r>
            <a:r>
              <a:rPr lang="en-US" altLang="en-US" baseline="30000" dirty="0" smtClean="0">
                <a:latin typeface="Arial" pitchFamily="34" charset="0"/>
              </a:rPr>
              <a:t>th</a:t>
            </a:r>
            <a:r>
              <a:rPr lang="en-US" altLang="en-US" dirty="0" smtClean="0">
                <a:latin typeface="Arial" pitchFamily="34" charset="0"/>
              </a:rPr>
              <a:t>, there was an educational activity for Vitamin C.  </a:t>
            </a:r>
          </a:p>
          <a:p>
            <a:pPr marL="171450" indent="-171450" eaLnBrk="1" hangingPunct="1">
              <a:buFont typeface="Arial" panose="020B0604020202020204" pitchFamily="34" charset="0"/>
              <a:buChar char="•"/>
            </a:pPr>
            <a:r>
              <a:rPr lang="en-US" altLang="en-US" dirty="0" smtClean="0">
                <a:latin typeface="Arial" pitchFamily="34" charset="0"/>
              </a:rPr>
              <a:t>In your binder behind January’s calendar page, you would insert a copy of the educational materials provided to students or a brief description of the education provided.</a:t>
            </a:r>
          </a:p>
          <a:p>
            <a:pPr marL="171450" indent="-171450" eaLnBrk="1" hangingPunct="1">
              <a:buFont typeface="Arial" panose="020B0604020202020204" pitchFamily="34" charset="0"/>
              <a:buChar char="•"/>
            </a:pPr>
            <a:r>
              <a:rPr lang="en-US" altLang="en-US" dirty="0" smtClean="0">
                <a:latin typeface="Arial" pitchFamily="34" charset="0"/>
              </a:rPr>
              <a:t>Print off a copy of the calendars from the website for each school in your district participating and keep on file at the school.</a:t>
            </a: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Tahoma" pitchFamily="34" charset="0"/>
              </a:defRPr>
            </a:lvl1pPr>
            <a:lvl2pPr marL="742950" indent="-285750" defTabSz="927100" eaLnBrk="0" hangingPunct="0">
              <a:defRPr>
                <a:solidFill>
                  <a:schemeClr val="tx1"/>
                </a:solidFill>
                <a:latin typeface="Tahoma" pitchFamily="34" charset="0"/>
              </a:defRPr>
            </a:lvl2pPr>
            <a:lvl3pPr marL="1143000" indent="-228600" defTabSz="927100" eaLnBrk="0" hangingPunct="0">
              <a:defRPr>
                <a:solidFill>
                  <a:schemeClr val="tx1"/>
                </a:solidFill>
                <a:latin typeface="Tahoma" pitchFamily="34" charset="0"/>
              </a:defRPr>
            </a:lvl3pPr>
            <a:lvl4pPr marL="1600200" indent="-228600" defTabSz="927100" eaLnBrk="0" hangingPunct="0">
              <a:defRPr>
                <a:solidFill>
                  <a:schemeClr val="tx1"/>
                </a:solidFill>
                <a:latin typeface="Tahoma" pitchFamily="34" charset="0"/>
              </a:defRPr>
            </a:lvl4pPr>
            <a:lvl5pPr marL="2057400" indent="-228600" defTabSz="927100" eaLnBrk="0" hangingPunct="0">
              <a:defRPr>
                <a:solidFill>
                  <a:schemeClr val="tx1"/>
                </a:solidFill>
                <a:latin typeface="Tahoma" pitchFamily="34" charset="0"/>
              </a:defRPr>
            </a:lvl5pPr>
            <a:lvl6pPr marL="2514600" indent="-228600" defTabSz="927100" eaLnBrk="0" fontAlgn="base" hangingPunct="0">
              <a:spcBef>
                <a:spcPct val="0"/>
              </a:spcBef>
              <a:spcAft>
                <a:spcPct val="0"/>
              </a:spcAft>
              <a:defRPr>
                <a:solidFill>
                  <a:schemeClr val="tx1"/>
                </a:solidFill>
                <a:latin typeface="Tahoma" pitchFamily="34" charset="0"/>
              </a:defRPr>
            </a:lvl6pPr>
            <a:lvl7pPr marL="2971800" indent="-228600" defTabSz="927100" eaLnBrk="0" fontAlgn="base" hangingPunct="0">
              <a:spcBef>
                <a:spcPct val="0"/>
              </a:spcBef>
              <a:spcAft>
                <a:spcPct val="0"/>
              </a:spcAft>
              <a:defRPr>
                <a:solidFill>
                  <a:schemeClr val="tx1"/>
                </a:solidFill>
                <a:latin typeface="Tahoma" pitchFamily="34" charset="0"/>
              </a:defRPr>
            </a:lvl7pPr>
            <a:lvl8pPr marL="3429000" indent="-228600" defTabSz="927100" eaLnBrk="0" fontAlgn="base" hangingPunct="0">
              <a:spcBef>
                <a:spcPct val="0"/>
              </a:spcBef>
              <a:spcAft>
                <a:spcPct val="0"/>
              </a:spcAft>
              <a:defRPr>
                <a:solidFill>
                  <a:schemeClr val="tx1"/>
                </a:solidFill>
                <a:latin typeface="Tahoma" pitchFamily="34" charset="0"/>
              </a:defRPr>
            </a:lvl8pPr>
            <a:lvl9pPr marL="3886200" indent="-228600" defTabSz="927100" eaLnBrk="0" fontAlgn="base" hangingPunct="0">
              <a:spcBef>
                <a:spcPct val="0"/>
              </a:spcBef>
              <a:spcAft>
                <a:spcPct val="0"/>
              </a:spcAft>
              <a:defRPr>
                <a:solidFill>
                  <a:schemeClr val="tx1"/>
                </a:solidFill>
                <a:latin typeface="Tahoma" pitchFamily="34" charset="0"/>
              </a:defRPr>
            </a:lvl9pPr>
          </a:lstStyle>
          <a:p>
            <a:pPr eaLnBrk="1" hangingPunct="1"/>
            <a:fld id="{D094587C-E011-4A1F-9310-33327AAA52AB}" type="slidenum">
              <a:rPr lang="en-US" altLang="en-US" smtClean="0">
                <a:latin typeface="Arial" pitchFamily="34" charset="0"/>
              </a:rPr>
              <a:pPr eaLnBrk="1" hangingPunct="1"/>
              <a:t>47</a:t>
            </a:fld>
            <a:endParaRPr lang="en-US" altLang="en-US" dirty="0"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The primary focus of the FFVP is to bring fresh produce into the school for distribution to the children. </a:t>
            </a:r>
          </a:p>
          <a:p>
            <a:pPr marL="171450" indent="-171450" eaLnBrk="1" hangingPunct="1">
              <a:buFont typeface="Arial" panose="020B0604020202020204" pitchFamily="34" charset="0"/>
              <a:buChar char="•"/>
            </a:pPr>
            <a:r>
              <a:rPr lang="en-US" altLang="en-US" dirty="0" smtClean="0">
                <a:latin typeface="Arial" pitchFamily="34" charset="0"/>
              </a:rPr>
              <a:t>For too many children, the produce they see in school might be their first exposure to fresh fruits and vegetables, and the only ones they will see that day.  </a:t>
            </a:r>
          </a:p>
          <a:p>
            <a:pPr marL="171450" indent="-171450" eaLnBrk="1" hangingPunct="1">
              <a:buFont typeface="Arial" panose="020B0604020202020204" pitchFamily="34" charset="0"/>
              <a:buChar char="•"/>
            </a:pPr>
            <a:r>
              <a:rPr lang="en-US" altLang="en-US" dirty="0" smtClean="0">
                <a:latin typeface="Arial" pitchFamily="34" charset="0"/>
              </a:rPr>
              <a:t>Nutrition education is critical to the program’s success.</a:t>
            </a: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Tahoma" pitchFamily="34" charset="0"/>
              </a:defRPr>
            </a:lvl1pPr>
            <a:lvl2pPr marL="742950" indent="-285750" defTabSz="927100" eaLnBrk="0" hangingPunct="0">
              <a:defRPr>
                <a:solidFill>
                  <a:schemeClr val="tx1"/>
                </a:solidFill>
                <a:latin typeface="Tahoma" pitchFamily="34" charset="0"/>
              </a:defRPr>
            </a:lvl2pPr>
            <a:lvl3pPr marL="1143000" indent="-228600" defTabSz="927100" eaLnBrk="0" hangingPunct="0">
              <a:defRPr>
                <a:solidFill>
                  <a:schemeClr val="tx1"/>
                </a:solidFill>
                <a:latin typeface="Tahoma" pitchFamily="34" charset="0"/>
              </a:defRPr>
            </a:lvl3pPr>
            <a:lvl4pPr marL="1600200" indent="-228600" defTabSz="927100" eaLnBrk="0" hangingPunct="0">
              <a:defRPr>
                <a:solidFill>
                  <a:schemeClr val="tx1"/>
                </a:solidFill>
                <a:latin typeface="Tahoma" pitchFamily="34" charset="0"/>
              </a:defRPr>
            </a:lvl4pPr>
            <a:lvl5pPr marL="2057400" indent="-228600" defTabSz="927100" eaLnBrk="0" hangingPunct="0">
              <a:defRPr>
                <a:solidFill>
                  <a:schemeClr val="tx1"/>
                </a:solidFill>
                <a:latin typeface="Tahoma" pitchFamily="34" charset="0"/>
              </a:defRPr>
            </a:lvl5pPr>
            <a:lvl6pPr marL="2514600" indent="-228600" defTabSz="927100" eaLnBrk="0" fontAlgn="base" hangingPunct="0">
              <a:spcBef>
                <a:spcPct val="0"/>
              </a:spcBef>
              <a:spcAft>
                <a:spcPct val="0"/>
              </a:spcAft>
              <a:defRPr>
                <a:solidFill>
                  <a:schemeClr val="tx1"/>
                </a:solidFill>
                <a:latin typeface="Tahoma" pitchFamily="34" charset="0"/>
              </a:defRPr>
            </a:lvl6pPr>
            <a:lvl7pPr marL="2971800" indent="-228600" defTabSz="927100" eaLnBrk="0" fontAlgn="base" hangingPunct="0">
              <a:spcBef>
                <a:spcPct val="0"/>
              </a:spcBef>
              <a:spcAft>
                <a:spcPct val="0"/>
              </a:spcAft>
              <a:defRPr>
                <a:solidFill>
                  <a:schemeClr val="tx1"/>
                </a:solidFill>
                <a:latin typeface="Tahoma" pitchFamily="34" charset="0"/>
              </a:defRPr>
            </a:lvl7pPr>
            <a:lvl8pPr marL="3429000" indent="-228600" defTabSz="927100" eaLnBrk="0" fontAlgn="base" hangingPunct="0">
              <a:spcBef>
                <a:spcPct val="0"/>
              </a:spcBef>
              <a:spcAft>
                <a:spcPct val="0"/>
              </a:spcAft>
              <a:defRPr>
                <a:solidFill>
                  <a:schemeClr val="tx1"/>
                </a:solidFill>
                <a:latin typeface="Tahoma" pitchFamily="34" charset="0"/>
              </a:defRPr>
            </a:lvl8pPr>
            <a:lvl9pPr marL="3886200" indent="-228600" defTabSz="927100" eaLnBrk="0" fontAlgn="base" hangingPunct="0">
              <a:spcBef>
                <a:spcPct val="0"/>
              </a:spcBef>
              <a:spcAft>
                <a:spcPct val="0"/>
              </a:spcAft>
              <a:defRPr>
                <a:solidFill>
                  <a:schemeClr val="tx1"/>
                </a:solidFill>
                <a:latin typeface="Tahoma" pitchFamily="34" charset="0"/>
              </a:defRPr>
            </a:lvl9pPr>
          </a:lstStyle>
          <a:p>
            <a:pPr eaLnBrk="1" hangingPunct="1"/>
            <a:fld id="{7C30689F-E825-468F-A670-D7E702C851FF}" type="slidenum">
              <a:rPr lang="en-US" altLang="en-US" smtClean="0">
                <a:latin typeface="Arial" pitchFamily="34" charset="0"/>
              </a:rPr>
              <a:pPr eaLnBrk="1" hangingPunct="1"/>
              <a:t>48</a:t>
            </a:fld>
            <a:endParaRPr lang="en-US" altLang="en-US" dirty="0" smtClean="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Tahoma" pitchFamily="34" charset="0"/>
              </a:defRPr>
            </a:lvl1pPr>
            <a:lvl2pPr marL="742950" indent="-285750" defTabSz="927100" eaLnBrk="0" hangingPunct="0">
              <a:defRPr>
                <a:solidFill>
                  <a:schemeClr val="tx1"/>
                </a:solidFill>
                <a:latin typeface="Tahoma" pitchFamily="34" charset="0"/>
              </a:defRPr>
            </a:lvl2pPr>
            <a:lvl3pPr marL="1143000" indent="-228600" defTabSz="927100" eaLnBrk="0" hangingPunct="0">
              <a:defRPr>
                <a:solidFill>
                  <a:schemeClr val="tx1"/>
                </a:solidFill>
                <a:latin typeface="Tahoma" pitchFamily="34" charset="0"/>
              </a:defRPr>
            </a:lvl3pPr>
            <a:lvl4pPr marL="1600200" indent="-228600" defTabSz="927100" eaLnBrk="0" hangingPunct="0">
              <a:defRPr>
                <a:solidFill>
                  <a:schemeClr val="tx1"/>
                </a:solidFill>
                <a:latin typeface="Tahoma" pitchFamily="34" charset="0"/>
              </a:defRPr>
            </a:lvl4pPr>
            <a:lvl5pPr marL="2057400" indent="-228600" defTabSz="927100" eaLnBrk="0" hangingPunct="0">
              <a:defRPr>
                <a:solidFill>
                  <a:schemeClr val="tx1"/>
                </a:solidFill>
                <a:latin typeface="Tahoma" pitchFamily="34" charset="0"/>
              </a:defRPr>
            </a:lvl5pPr>
            <a:lvl6pPr marL="2514600" indent="-228600" defTabSz="927100" eaLnBrk="0" fontAlgn="base" hangingPunct="0">
              <a:spcBef>
                <a:spcPct val="0"/>
              </a:spcBef>
              <a:spcAft>
                <a:spcPct val="0"/>
              </a:spcAft>
              <a:defRPr>
                <a:solidFill>
                  <a:schemeClr val="tx1"/>
                </a:solidFill>
                <a:latin typeface="Tahoma" pitchFamily="34" charset="0"/>
              </a:defRPr>
            </a:lvl6pPr>
            <a:lvl7pPr marL="2971800" indent="-228600" defTabSz="927100" eaLnBrk="0" fontAlgn="base" hangingPunct="0">
              <a:spcBef>
                <a:spcPct val="0"/>
              </a:spcBef>
              <a:spcAft>
                <a:spcPct val="0"/>
              </a:spcAft>
              <a:defRPr>
                <a:solidFill>
                  <a:schemeClr val="tx1"/>
                </a:solidFill>
                <a:latin typeface="Tahoma" pitchFamily="34" charset="0"/>
              </a:defRPr>
            </a:lvl7pPr>
            <a:lvl8pPr marL="3429000" indent="-228600" defTabSz="927100" eaLnBrk="0" fontAlgn="base" hangingPunct="0">
              <a:spcBef>
                <a:spcPct val="0"/>
              </a:spcBef>
              <a:spcAft>
                <a:spcPct val="0"/>
              </a:spcAft>
              <a:defRPr>
                <a:solidFill>
                  <a:schemeClr val="tx1"/>
                </a:solidFill>
                <a:latin typeface="Tahoma" pitchFamily="34" charset="0"/>
              </a:defRPr>
            </a:lvl8pPr>
            <a:lvl9pPr marL="3886200" indent="-228600" defTabSz="927100" eaLnBrk="0" fontAlgn="base" hangingPunct="0">
              <a:spcBef>
                <a:spcPct val="0"/>
              </a:spcBef>
              <a:spcAft>
                <a:spcPct val="0"/>
              </a:spcAft>
              <a:defRPr>
                <a:solidFill>
                  <a:schemeClr val="tx1"/>
                </a:solidFill>
                <a:latin typeface="Tahoma" pitchFamily="34" charset="0"/>
              </a:defRPr>
            </a:lvl9pPr>
          </a:lstStyle>
          <a:p>
            <a:pPr eaLnBrk="1" hangingPunct="1"/>
            <a:fld id="{1BE8E4A9-1319-4744-A09C-7A74FCFDDB8C}" type="slidenum">
              <a:rPr lang="en-US" altLang="en-US" smtClean="0">
                <a:latin typeface="Arial" pitchFamily="34" charset="0"/>
              </a:rPr>
              <a:pPr eaLnBrk="1" hangingPunct="1"/>
              <a:t>49</a:t>
            </a:fld>
            <a:endParaRPr lang="en-US" altLang="en-US" dirty="0"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Tahoma" pitchFamily="34" charset="0"/>
              </a:defRPr>
            </a:lvl1pPr>
            <a:lvl2pPr marL="742950" indent="-285750" defTabSz="927100" eaLnBrk="0" hangingPunct="0">
              <a:defRPr>
                <a:solidFill>
                  <a:schemeClr val="tx1"/>
                </a:solidFill>
                <a:latin typeface="Tahoma" pitchFamily="34" charset="0"/>
              </a:defRPr>
            </a:lvl2pPr>
            <a:lvl3pPr marL="1143000" indent="-228600" defTabSz="927100" eaLnBrk="0" hangingPunct="0">
              <a:defRPr>
                <a:solidFill>
                  <a:schemeClr val="tx1"/>
                </a:solidFill>
                <a:latin typeface="Tahoma" pitchFamily="34" charset="0"/>
              </a:defRPr>
            </a:lvl3pPr>
            <a:lvl4pPr marL="1600200" indent="-228600" defTabSz="927100" eaLnBrk="0" hangingPunct="0">
              <a:defRPr>
                <a:solidFill>
                  <a:schemeClr val="tx1"/>
                </a:solidFill>
                <a:latin typeface="Tahoma" pitchFamily="34" charset="0"/>
              </a:defRPr>
            </a:lvl4pPr>
            <a:lvl5pPr marL="2057400" indent="-228600" defTabSz="927100" eaLnBrk="0" hangingPunct="0">
              <a:defRPr>
                <a:solidFill>
                  <a:schemeClr val="tx1"/>
                </a:solidFill>
                <a:latin typeface="Tahoma" pitchFamily="34" charset="0"/>
              </a:defRPr>
            </a:lvl5pPr>
            <a:lvl6pPr marL="2514600" indent="-228600" defTabSz="927100" eaLnBrk="0" fontAlgn="base" hangingPunct="0">
              <a:spcBef>
                <a:spcPct val="0"/>
              </a:spcBef>
              <a:spcAft>
                <a:spcPct val="0"/>
              </a:spcAft>
              <a:defRPr>
                <a:solidFill>
                  <a:schemeClr val="tx1"/>
                </a:solidFill>
                <a:latin typeface="Tahoma" pitchFamily="34" charset="0"/>
              </a:defRPr>
            </a:lvl6pPr>
            <a:lvl7pPr marL="2971800" indent="-228600" defTabSz="927100" eaLnBrk="0" fontAlgn="base" hangingPunct="0">
              <a:spcBef>
                <a:spcPct val="0"/>
              </a:spcBef>
              <a:spcAft>
                <a:spcPct val="0"/>
              </a:spcAft>
              <a:defRPr>
                <a:solidFill>
                  <a:schemeClr val="tx1"/>
                </a:solidFill>
                <a:latin typeface="Tahoma" pitchFamily="34" charset="0"/>
              </a:defRPr>
            </a:lvl7pPr>
            <a:lvl8pPr marL="3429000" indent="-228600" defTabSz="927100" eaLnBrk="0" fontAlgn="base" hangingPunct="0">
              <a:spcBef>
                <a:spcPct val="0"/>
              </a:spcBef>
              <a:spcAft>
                <a:spcPct val="0"/>
              </a:spcAft>
              <a:defRPr>
                <a:solidFill>
                  <a:schemeClr val="tx1"/>
                </a:solidFill>
                <a:latin typeface="Tahoma" pitchFamily="34" charset="0"/>
              </a:defRPr>
            </a:lvl8pPr>
            <a:lvl9pPr marL="3886200" indent="-228600" defTabSz="927100" eaLnBrk="0" fontAlgn="base" hangingPunct="0">
              <a:spcBef>
                <a:spcPct val="0"/>
              </a:spcBef>
              <a:spcAft>
                <a:spcPct val="0"/>
              </a:spcAft>
              <a:defRPr>
                <a:solidFill>
                  <a:schemeClr val="tx1"/>
                </a:solidFill>
                <a:latin typeface="Tahoma" pitchFamily="34" charset="0"/>
              </a:defRPr>
            </a:lvl9pPr>
          </a:lstStyle>
          <a:p>
            <a:pPr eaLnBrk="1" hangingPunct="1"/>
            <a:fld id="{1BE8E4A9-1319-4744-A09C-7A74FCFDDB8C}" type="slidenum">
              <a:rPr lang="en-US" altLang="en-US" smtClean="0">
                <a:latin typeface="Arial" pitchFamily="34" charset="0"/>
              </a:rPr>
              <a:pPr eaLnBrk="1" hangingPunct="1"/>
              <a:t>50</a:t>
            </a:fld>
            <a:endParaRPr lang="en-US" altLang="en-US" dirty="0" smtClean="0">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Schools need to develop</a:t>
            </a:r>
            <a:r>
              <a:rPr lang="en-US" altLang="en-US" baseline="0" dirty="0" smtClean="0">
                <a:latin typeface="Arial" pitchFamily="34" charset="0"/>
              </a:rPr>
              <a:t> a sense of teamwork and staff buy-in to make FFVP as smooth and successful as possible</a:t>
            </a:r>
            <a:endParaRPr lang="en-US" altLang="en-US" dirty="0" smtClean="0">
              <a:latin typeface="Arial" pitchFamily="34" charset="0"/>
            </a:endParaRPr>
          </a:p>
          <a:p>
            <a:pPr eaLnBrk="1" hangingPunct="1"/>
            <a:endParaRPr lang="en-US" altLang="en-US" dirty="0" smtClean="0">
              <a:latin typeface="Arial" pitchFamily="34" charset="0"/>
            </a:endParaRPr>
          </a:p>
          <a:p>
            <a:pPr eaLnBrk="1" hangingPunct="1"/>
            <a:r>
              <a:rPr lang="en-US" altLang="en-US" dirty="0" smtClean="0">
                <a:latin typeface="Arial" pitchFamily="34" charset="0"/>
              </a:rPr>
              <a:t>Schools are recommended to develop partnerships with one or more entities</a:t>
            </a:r>
            <a:r>
              <a:rPr lang="en-US" altLang="en-US" baseline="0" dirty="0" smtClean="0">
                <a:latin typeface="Arial" pitchFamily="34" charset="0"/>
              </a:rPr>
              <a:t> that will provide non-Federal resources and support.  </a:t>
            </a:r>
          </a:p>
          <a:p>
            <a:pPr marL="171450" indent="-171450" eaLnBrk="1" hangingPunct="1">
              <a:buFont typeface="Arial" panose="020B0604020202020204" pitchFamily="34" charset="0"/>
              <a:buChar char="•"/>
            </a:pPr>
            <a:r>
              <a:rPr lang="en-US" altLang="en-US" baseline="0" dirty="0" smtClean="0">
                <a:latin typeface="Arial" pitchFamily="34" charset="0"/>
              </a:rPr>
              <a:t>Includes entities representing the fruit and vegetable industry as well as others working to promote children’s health in the community</a:t>
            </a:r>
            <a:endParaRPr lang="en-US" altLang="en-US" dirty="0" smtClean="0">
              <a:latin typeface="Arial" pitchFamily="34" charset="0"/>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Tahoma" pitchFamily="34" charset="0"/>
              </a:defRPr>
            </a:lvl1pPr>
            <a:lvl2pPr marL="742950" indent="-285750" defTabSz="927100" eaLnBrk="0" hangingPunct="0">
              <a:defRPr>
                <a:solidFill>
                  <a:schemeClr val="tx1"/>
                </a:solidFill>
                <a:latin typeface="Tahoma" pitchFamily="34" charset="0"/>
              </a:defRPr>
            </a:lvl2pPr>
            <a:lvl3pPr marL="1143000" indent="-228600" defTabSz="927100" eaLnBrk="0" hangingPunct="0">
              <a:defRPr>
                <a:solidFill>
                  <a:schemeClr val="tx1"/>
                </a:solidFill>
                <a:latin typeface="Tahoma" pitchFamily="34" charset="0"/>
              </a:defRPr>
            </a:lvl3pPr>
            <a:lvl4pPr marL="1600200" indent="-228600" defTabSz="927100" eaLnBrk="0" hangingPunct="0">
              <a:defRPr>
                <a:solidFill>
                  <a:schemeClr val="tx1"/>
                </a:solidFill>
                <a:latin typeface="Tahoma" pitchFamily="34" charset="0"/>
              </a:defRPr>
            </a:lvl4pPr>
            <a:lvl5pPr marL="2057400" indent="-228600" defTabSz="927100" eaLnBrk="0" hangingPunct="0">
              <a:defRPr>
                <a:solidFill>
                  <a:schemeClr val="tx1"/>
                </a:solidFill>
                <a:latin typeface="Tahoma" pitchFamily="34" charset="0"/>
              </a:defRPr>
            </a:lvl5pPr>
            <a:lvl6pPr marL="2514600" indent="-228600" defTabSz="927100" eaLnBrk="0" fontAlgn="base" hangingPunct="0">
              <a:spcBef>
                <a:spcPct val="0"/>
              </a:spcBef>
              <a:spcAft>
                <a:spcPct val="0"/>
              </a:spcAft>
              <a:defRPr>
                <a:solidFill>
                  <a:schemeClr val="tx1"/>
                </a:solidFill>
                <a:latin typeface="Tahoma" pitchFamily="34" charset="0"/>
              </a:defRPr>
            </a:lvl6pPr>
            <a:lvl7pPr marL="2971800" indent="-228600" defTabSz="927100" eaLnBrk="0" fontAlgn="base" hangingPunct="0">
              <a:spcBef>
                <a:spcPct val="0"/>
              </a:spcBef>
              <a:spcAft>
                <a:spcPct val="0"/>
              </a:spcAft>
              <a:defRPr>
                <a:solidFill>
                  <a:schemeClr val="tx1"/>
                </a:solidFill>
                <a:latin typeface="Tahoma" pitchFamily="34" charset="0"/>
              </a:defRPr>
            </a:lvl7pPr>
            <a:lvl8pPr marL="3429000" indent="-228600" defTabSz="927100" eaLnBrk="0" fontAlgn="base" hangingPunct="0">
              <a:spcBef>
                <a:spcPct val="0"/>
              </a:spcBef>
              <a:spcAft>
                <a:spcPct val="0"/>
              </a:spcAft>
              <a:defRPr>
                <a:solidFill>
                  <a:schemeClr val="tx1"/>
                </a:solidFill>
                <a:latin typeface="Tahoma" pitchFamily="34" charset="0"/>
              </a:defRPr>
            </a:lvl8pPr>
            <a:lvl9pPr marL="3886200" indent="-228600" defTabSz="927100" eaLnBrk="0" fontAlgn="base" hangingPunct="0">
              <a:spcBef>
                <a:spcPct val="0"/>
              </a:spcBef>
              <a:spcAft>
                <a:spcPct val="0"/>
              </a:spcAft>
              <a:defRPr>
                <a:solidFill>
                  <a:schemeClr val="tx1"/>
                </a:solidFill>
                <a:latin typeface="Tahoma" pitchFamily="34" charset="0"/>
              </a:defRPr>
            </a:lvl9pPr>
          </a:lstStyle>
          <a:p>
            <a:pPr eaLnBrk="1" hangingPunct="1"/>
            <a:fld id="{1BE8E4A9-1319-4744-A09C-7A74FCFDDB8C}" type="slidenum">
              <a:rPr lang="en-US" altLang="en-US" smtClean="0">
                <a:latin typeface="Arial" pitchFamily="34" charset="0"/>
              </a:rPr>
              <a:pPr eaLnBrk="1" hangingPunct="1"/>
              <a:t>51</a:t>
            </a:fld>
            <a:endParaRPr lang="en-US" alt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This program is seen as an important catalyst for change in efforts to combat childhood obesity by helping children learn more healthful eating habits.  </a:t>
            </a:r>
          </a:p>
          <a:p>
            <a:pPr eaLnBrk="1" hangingPunct="1"/>
            <a:endParaRPr lang="en-US" altLang="en-US" dirty="0" smtClean="0">
              <a:latin typeface="Arial" pitchFamily="34" charset="0"/>
            </a:endParaRPr>
          </a:p>
          <a:p>
            <a:pPr eaLnBrk="1" hangingPunct="1"/>
            <a:r>
              <a:rPr lang="en-US" altLang="en-US" dirty="0" smtClean="0">
                <a:latin typeface="Arial" pitchFamily="34" charset="0"/>
              </a:rPr>
              <a:t>The FFVP introduces school children to a variety of produce that they otherwise might not have had the opportunity to sample.</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Tahoma" pitchFamily="34" charset="0"/>
              </a:defRPr>
            </a:lvl1pPr>
            <a:lvl2pPr marL="742950" indent="-285750" defTabSz="927100" eaLnBrk="0" hangingPunct="0">
              <a:defRPr>
                <a:solidFill>
                  <a:schemeClr val="tx1"/>
                </a:solidFill>
                <a:latin typeface="Tahoma" pitchFamily="34" charset="0"/>
              </a:defRPr>
            </a:lvl2pPr>
            <a:lvl3pPr marL="1143000" indent="-228600" defTabSz="927100" eaLnBrk="0" hangingPunct="0">
              <a:defRPr>
                <a:solidFill>
                  <a:schemeClr val="tx1"/>
                </a:solidFill>
                <a:latin typeface="Tahoma" pitchFamily="34" charset="0"/>
              </a:defRPr>
            </a:lvl3pPr>
            <a:lvl4pPr marL="1600200" indent="-228600" defTabSz="927100" eaLnBrk="0" hangingPunct="0">
              <a:defRPr>
                <a:solidFill>
                  <a:schemeClr val="tx1"/>
                </a:solidFill>
                <a:latin typeface="Tahoma" pitchFamily="34" charset="0"/>
              </a:defRPr>
            </a:lvl4pPr>
            <a:lvl5pPr marL="2057400" indent="-228600" defTabSz="927100" eaLnBrk="0" hangingPunct="0">
              <a:defRPr>
                <a:solidFill>
                  <a:schemeClr val="tx1"/>
                </a:solidFill>
                <a:latin typeface="Tahoma" pitchFamily="34" charset="0"/>
              </a:defRPr>
            </a:lvl5pPr>
            <a:lvl6pPr marL="2514600" indent="-228600" defTabSz="927100" eaLnBrk="0" fontAlgn="base" hangingPunct="0">
              <a:spcBef>
                <a:spcPct val="0"/>
              </a:spcBef>
              <a:spcAft>
                <a:spcPct val="0"/>
              </a:spcAft>
              <a:defRPr>
                <a:solidFill>
                  <a:schemeClr val="tx1"/>
                </a:solidFill>
                <a:latin typeface="Tahoma" pitchFamily="34" charset="0"/>
              </a:defRPr>
            </a:lvl6pPr>
            <a:lvl7pPr marL="2971800" indent="-228600" defTabSz="927100" eaLnBrk="0" fontAlgn="base" hangingPunct="0">
              <a:spcBef>
                <a:spcPct val="0"/>
              </a:spcBef>
              <a:spcAft>
                <a:spcPct val="0"/>
              </a:spcAft>
              <a:defRPr>
                <a:solidFill>
                  <a:schemeClr val="tx1"/>
                </a:solidFill>
                <a:latin typeface="Tahoma" pitchFamily="34" charset="0"/>
              </a:defRPr>
            </a:lvl7pPr>
            <a:lvl8pPr marL="3429000" indent="-228600" defTabSz="927100" eaLnBrk="0" fontAlgn="base" hangingPunct="0">
              <a:spcBef>
                <a:spcPct val="0"/>
              </a:spcBef>
              <a:spcAft>
                <a:spcPct val="0"/>
              </a:spcAft>
              <a:defRPr>
                <a:solidFill>
                  <a:schemeClr val="tx1"/>
                </a:solidFill>
                <a:latin typeface="Tahoma" pitchFamily="34" charset="0"/>
              </a:defRPr>
            </a:lvl8pPr>
            <a:lvl9pPr marL="3886200" indent="-228600" defTabSz="927100" eaLnBrk="0" fontAlgn="base" hangingPunct="0">
              <a:spcBef>
                <a:spcPct val="0"/>
              </a:spcBef>
              <a:spcAft>
                <a:spcPct val="0"/>
              </a:spcAft>
              <a:defRPr>
                <a:solidFill>
                  <a:schemeClr val="tx1"/>
                </a:solidFill>
                <a:latin typeface="Tahoma" pitchFamily="34" charset="0"/>
              </a:defRPr>
            </a:lvl9pPr>
          </a:lstStyle>
          <a:p>
            <a:pPr eaLnBrk="1" hangingPunct="1"/>
            <a:fld id="{DA7E7E0C-1766-4D21-A34D-04C3F0D6E109}" type="slidenum">
              <a:rPr lang="en-US" altLang="en-US" smtClean="0">
                <a:latin typeface="Arial" pitchFamily="34" charset="0"/>
              </a:rPr>
              <a:pPr eaLnBrk="1" hangingPunct="1"/>
              <a:t>5</a:t>
            </a:fld>
            <a:endParaRPr lang="en-US" altLang="en-US" dirty="0" smtClean="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Districts that are up for a NSLP review will have a FFVP school reviewed for the FFVP at that time.  </a:t>
            </a:r>
          </a:p>
          <a:p>
            <a:pPr marL="171450" indent="-171450" eaLnBrk="1" hangingPunct="1">
              <a:buFont typeface="Arial" panose="020B0604020202020204" pitchFamily="34" charset="0"/>
              <a:buChar char="•"/>
            </a:pPr>
            <a:r>
              <a:rPr lang="en-US" altLang="en-US" dirty="0" smtClean="0">
                <a:latin typeface="Arial" pitchFamily="34" charset="0"/>
              </a:rPr>
              <a:t>If it is a non-review year for your district, we may come and observe one of your meal service times and offer technical assistance as well.  </a:t>
            </a:r>
          </a:p>
          <a:p>
            <a:pPr marL="171450" indent="-171450" eaLnBrk="1" hangingPunct="1">
              <a:buFont typeface="Arial" panose="020B0604020202020204" pitchFamily="34" charset="0"/>
              <a:buChar char="•"/>
            </a:pPr>
            <a:r>
              <a:rPr lang="en-US" altLang="en-US" dirty="0" smtClean="0">
                <a:latin typeface="Arial" pitchFamily="34" charset="0"/>
              </a:rPr>
              <a:t>During a formal FFVP review, we will be looking at your compliance of the program such as filing, the planning of your program, school involvement, the educational offerings used in conjunction with the program, making sure your record keeping is comprehensive and how well your program is running overall.</a:t>
            </a: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Tahoma" pitchFamily="34" charset="0"/>
              </a:defRPr>
            </a:lvl1pPr>
            <a:lvl2pPr marL="742950" indent="-285750" defTabSz="927100" eaLnBrk="0" hangingPunct="0">
              <a:defRPr>
                <a:solidFill>
                  <a:schemeClr val="tx1"/>
                </a:solidFill>
                <a:latin typeface="Tahoma" pitchFamily="34" charset="0"/>
              </a:defRPr>
            </a:lvl2pPr>
            <a:lvl3pPr marL="1143000" indent="-228600" defTabSz="927100" eaLnBrk="0" hangingPunct="0">
              <a:defRPr>
                <a:solidFill>
                  <a:schemeClr val="tx1"/>
                </a:solidFill>
                <a:latin typeface="Tahoma" pitchFamily="34" charset="0"/>
              </a:defRPr>
            </a:lvl3pPr>
            <a:lvl4pPr marL="1600200" indent="-228600" defTabSz="927100" eaLnBrk="0" hangingPunct="0">
              <a:defRPr>
                <a:solidFill>
                  <a:schemeClr val="tx1"/>
                </a:solidFill>
                <a:latin typeface="Tahoma" pitchFamily="34" charset="0"/>
              </a:defRPr>
            </a:lvl4pPr>
            <a:lvl5pPr marL="2057400" indent="-228600" defTabSz="927100" eaLnBrk="0" hangingPunct="0">
              <a:defRPr>
                <a:solidFill>
                  <a:schemeClr val="tx1"/>
                </a:solidFill>
                <a:latin typeface="Tahoma" pitchFamily="34" charset="0"/>
              </a:defRPr>
            </a:lvl5pPr>
            <a:lvl6pPr marL="2514600" indent="-228600" defTabSz="927100" eaLnBrk="0" fontAlgn="base" hangingPunct="0">
              <a:spcBef>
                <a:spcPct val="0"/>
              </a:spcBef>
              <a:spcAft>
                <a:spcPct val="0"/>
              </a:spcAft>
              <a:defRPr>
                <a:solidFill>
                  <a:schemeClr val="tx1"/>
                </a:solidFill>
                <a:latin typeface="Tahoma" pitchFamily="34" charset="0"/>
              </a:defRPr>
            </a:lvl6pPr>
            <a:lvl7pPr marL="2971800" indent="-228600" defTabSz="927100" eaLnBrk="0" fontAlgn="base" hangingPunct="0">
              <a:spcBef>
                <a:spcPct val="0"/>
              </a:spcBef>
              <a:spcAft>
                <a:spcPct val="0"/>
              </a:spcAft>
              <a:defRPr>
                <a:solidFill>
                  <a:schemeClr val="tx1"/>
                </a:solidFill>
                <a:latin typeface="Tahoma" pitchFamily="34" charset="0"/>
              </a:defRPr>
            </a:lvl7pPr>
            <a:lvl8pPr marL="3429000" indent="-228600" defTabSz="927100" eaLnBrk="0" fontAlgn="base" hangingPunct="0">
              <a:spcBef>
                <a:spcPct val="0"/>
              </a:spcBef>
              <a:spcAft>
                <a:spcPct val="0"/>
              </a:spcAft>
              <a:defRPr>
                <a:solidFill>
                  <a:schemeClr val="tx1"/>
                </a:solidFill>
                <a:latin typeface="Tahoma" pitchFamily="34" charset="0"/>
              </a:defRPr>
            </a:lvl8pPr>
            <a:lvl9pPr marL="3886200" indent="-228600" defTabSz="927100" eaLnBrk="0" fontAlgn="base" hangingPunct="0">
              <a:spcBef>
                <a:spcPct val="0"/>
              </a:spcBef>
              <a:spcAft>
                <a:spcPct val="0"/>
              </a:spcAft>
              <a:defRPr>
                <a:solidFill>
                  <a:schemeClr val="tx1"/>
                </a:solidFill>
                <a:latin typeface="Tahoma" pitchFamily="34" charset="0"/>
              </a:defRPr>
            </a:lvl9pPr>
          </a:lstStyle>
          <a:p>
            <a:pPr eaLnBrk="1" hangingPunct="1"/>
            <a:fld id="{2A8E4FC5-BD17-41A4-B41C-8FAE11DBDC60}" type="slidenum">
              <a:rPr lang="en-US" altLang="en-US" smtClean="0">
                <a:latin typeface="Arial" pitchFamily="34" charset="0"/>
              </a:rPr>
              <a:pPr eaLnBrk="1" hangingPunct="1"/>
              <a:t>52</a:t>
            </a:fld>
            <a:endParaRPr lang="en-US" altLang="en-US" dirty="0" smtClean="0">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Arial" charset="0"/>
                <a:ea typeface="+mn-ea"/>
                <a:cs typeface="+mn-cs"/>
              </a:rPr>
              <a:t>Schools eligible for the FFVP must meet the following criteria:</a:t>
            </a: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Elementary School (Grades K-8 including children enrolled in Head Start, a split-session kindergarten or a child care center located in the eligible school)</a:t>
            </a: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Participate in the National School Lunch Program</a:t>
            </a: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At least 50 percent of the students are eligible for the free/reduced price meals. </a:t>
            </a:r>
          </a:p>
          <a:p>
            <a:pPr marL="628650" lvl="1" indent="-171450">
              <a:buFont typeface="Arial" panose="020B0604020202020204" pitchFamily="34" charset="0"/>
              <a:buChar char="•"/>
            </a:pPr>
            <a:r>
              <a:rPr lang="en-US" sz="1200" kern="1200" dirty="0" smtClean="0">
                <a:solidFill>
                  <a:schemeClr val="tx1"/>
                </a:solidFill>
                <a:effectLst/>
                <a:latin typeface="Arial" charset="0"/>
                <a:ea typeface="+mn-ea"/>
                <a:cs typeface="+mn-cs"/>
              </a:rPr>
              <a:t>Schools with the highest free/reduced price eligible students will be given priority. </a:t>
            </a: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Complete an annual application for the FFVP</a:t>
            </a:r>
            <a:endParaRPr lang="en-US" sz="1200" kern="1200" dirty="0">
              <a:solidFill>
                <a:schemeClr val="tx1"/>
              </a:solidFill>
              <a:effectLst/>
              <a:latin typeface="Arial" charset="0"/>
              <a:ea typeface="+mn-ea"/>
              <a:cs typeface="+mn-cs"/>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Tahoma" pitchFamily="34" charset="0"/>
              </a:defRPr>
            </a:lvl1pPr>
            <a:lvl2pPr marL="742950" indent="-285750" defTabSz="927100" eaLnBrk="0" hangingPunct="0">
              <a:defRPr>
                <a:solidFill>
                  <a:schemeClr val="tx1"/>
                </a:solidFill>
                <a:latin typeface="Tahoma" pitchFamily="34" charset="0"/>
              </a:defRPr>
            </a:lvl2pPr>
            <a:lvl3pPr marL="1143000" indent="-228600" defTabSz="927100" eaLnBrk="0" hangingPunct="0">
              <a:defRPr>
                <a:solidFill>
                  <a:schemeClr val="tx1"/>
                </a:solidFill>
                <a:latin typeface="Tahoma" pitchFamily="34" charset="0"/>
              </a:defRPr>
            </a:lvl3pPr>
            <a:lvl4pPr marL="1600200" indent="-228600" defTabSz="927100" eaLnBrk="0" hangingPunct="0">
              <a:defRPr>
                <a:solidFill>
                  <a:schemeClr val="tx1"/>
                </a:solidFill>
                <a:latin typeface="Tahoma" pitchFamily="34" charset="0"/>
              </a:defRPr>
            </a:lvl4pPr>
            <a:lvl5pPr marL="2057400" indent="-228600" defTabSz="927100" eaLnBrk="0" hangingPunct="0">
              <a:defRPr>
                <a:solidFill>
                  <a:schemeClr val="tx1"/>
                </a:solidFill>
                <a:latin typeface="Tahoma" pitchFamily="34" charset="0"/>
              </a:defRPr>
            </a:lvl5pPr>
            <a:lvl6pPr marL="2514600" indent="-228600" defTabSz="927100" eaLnBrk="0" fontAlgn="base" hangingPunct="0">
              <a:spcBef>
                <a:spcPct val="0"/>
              </a:spcBef>
              <a:spcAft>
                <a:spcPct val="0"/>
              </a:spcAft>
              <a:defRPr>
                <a:solidFill>
                  <a:schemeClr val="tx1"/>
                </a:solidFill>
                <a:latin typeface="Tahoma" pitchFamily="34" charset="0"/>
              </a:defRPr>
            </a:lvl6pPr>
            <a:lvl7pPr marL="2971800" indent="-228600" defTabSz="927100" eaLnBrk="0" fontAlgn="base" hangingPunct="0">
              <a:spcBef>
                <a:spcPct val="0"/>
              </a:spcBef>
              <a:spcAft>
                <a:spcPct val="0"/>
              </a:spcAft>
              <a:defRPr>
                <a:solidFill>
                  <a:schemeClr val="tx1"/>
                </a:solidFill>
                <a:latin typeface="Tahoma" pitchFamily="34" charset="0"/>
              </a:defRPr>
            </a:lvl7pPr>
            <a:lvl8pPr marL="3429000" indent="-228600" defTabSz="927100" eaLnBrk="0" fontAlgn="base" hangingPunct="0">
              <a:spcBef>
                <a:spcPct val="0"/>
              </a:spcBef>
              <a:spcAft>
                <a:spcPct val="0"/>
              </a:spcAft>
              <a:defRPr>
                <a:solidFill>
                  <a:schemeClr val="tx1"/>
                </a:solidFill>
                <a:latin typeface="Tahoma" pitchFamily="34" charset="0"/>
              </a:defRPr>
            </a:lvl8pPr>
            <a:lvl9pPr marL="3886200" indent="-228600" defTabSz="927100" eaLnBrk="0" fontAlgn="base" hangingPunct="0">
              <a:spcBef>
                <a:spcPct val="0"/>
              </a:spcBef>
              <a:spcAft>
                <a:spcPct val="0"/>
              </a:spcAft>
              <a:defRPr>
                <a:solidFill>
                  <a:schemeClr val="tx1"/>
                </a:solidFill>
                <a:latin typeface="Tahoma" pitchFamily="34" charset="0"/>
              </a:defRPr>
            </a:lvl9pPr>
          </a:lstStyle>
          <a:p>
            <a:pPr eaLnBrk="1" hangingPunct="1"/>
            <a:fld id="{B1DE5889-9782-4854-8C1D-471685932365}" type="slidenum">
              <a:rPr lang="en-US" altLang="en-US" smtClean="0">
                <a:latin typeface="Arial" pitchFamily="34" charset="0"/>
              </a:rPr>
              <a:pPr eaLnBrk="1" hangingPunct="1"/>
              <a:t>53</a:t>
            </a:fld>
            <a:endParaRPr lang="en-US" alt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The most current</a:t>
            </a:r>
            <a:r>
              <a:rPr lang="en-US" altLang="en-US" baseline="0" dirty="0" smtClean="0">
                <a:latin typeface="Arial" pitchFamily="34" charset="0"/>
              </a:rPr>
              <a:t> handbook (2010) is available on both the USDA’s Child Nutrition Programs website as well as Nutrition section of NDA’s Website</a:t>
            </a:r>
            <a:endParaRPr lang="en-US" altLang="en-US" dirty="0" smtClean="0">
              <a:latin typeface="Arial" pitchFamily="34"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Tahoma" pitchFamily="34" charset="0"/>
              </a:defRPr>
            </a:lvl1pPr>
            <a:lvl2pPr marL="742950" indent="-285750" defTabSz="927100" eaLnBrk="0" hangingPunct="0">
              <a:defRPr>
                <a:solidFill>
                  <a:schemeClr val="tx1"/>
                </a:solidFill>
                <a:latin typeface="Tahoma" pitchFamily="34" charset="0"/>
              </a:defRPr>
            </a:lvl2pPr>
            <a:lvl3pPr marL="1143000" indent="-228600" defTabSz="927100" eaLnBrk="0" hangingPunct="0">
              <a:defRPr>
                <a:solidFill>
                  <a:schemeClr val="tx1"/>
                </a:solidFill>
                <a:latin typeface="Tahoma" pitchFamily="34" charset="0"/>
              </a:defRPr>
            </a:lvl3pPr>
            <a:lvl4pPr marL="1600200" indent="-228600" defTabSz="927100" eaLnBrk="0" hangingPunct="0">
              <a:defRPr>
                <a:solidFill>
                  <a:schemeClr val="tx1"/>
                </a:solidFill>
                <a:latin typeface="Tahoma" pitchFamily="34" charset="0"/>
              </a:defRPr>
            </a:lvl4pPr>
            <a:lvl5pPr marL="2057400" indent="-228600" defTabSz="927100" eaLnBrk="0" hangingPunct="0">
              <a:defRPr>
                <a:solidFill>
                  <a:schemeClr val="tx1"/>
                </a:solidFill>
                <a:latin typeface="Tahoma" pitchFamily="34" charset="0"/>
              </a:defRPr>
            </a:lvl5pPr>
            <a:lvl6pPr marL="2514600" indent="-228600" defTabSz="927100" eaLnBrk="0" fontAlgn="base" hangingPunct="0">
              <a:spcBef>
                <a:spcPct val="0"/>
              </a:spcBef>
              <a:spcAft>
                <a:spcPct val="0"/>
              </a:spcAft>
              <a:defRPr>
                <a:solidFill>
                  <a:schemeClr val="tx1"/>
                </a:solidFill>
                <a:latin typeface="Tahoma" pitchFamily="34" charset="0"/>
              </a:defRPr>
            </a:lvl6pPr>
            <a:lvl7pPr marL="2971800" indent="-228600" defTabSz="927100" eaLnBrk="0" fontAlgn="base" hangingPunct="0">
              <a:spcBef>
                <a:spcPct val="0"/>
              </a:spcBef>
              <a:spcAft>
                <a:spcPct val="0"/>
              </a:spcAft>
              <a:defRPr>
                <a:solidFill>
                  <a:schemeClr val="tx1"/>
                </a:solidFill>
                <a:latin typeface="Tahoma" pitchFamily="34" charset="0"/>
              </a:defRPr>
            </a:lvl7pPr>
            <a:lvl8pPr marL="3429000" indent="-228600" defTabSz="927100" eaLnBrk="0" fontAlgn="base" hangingPunct="0">
              <a:spcBef>
                <a:spcPct val="0"/>
              </a:spcBef>
              <a:spcAft>
                <a:spcPct val="0"/>
              </a:spcAft>
              <a:defRPr>
                <a:solidFill>
                  <a:schemeClr val="tx1"/>
                </a:solidFill>
                <a:latin typeface="Tahoma" pitchFamily="34" charset="0"/>
              </a:defRPr>
            </a:lvl8pPr>
            <a:lvl9pPr marL="3886200" indent="-228600" defTabSz="927100" eaLnBrk="0" fontAlgn="base" hangingPunct="0">
              <a:spcBef>
                <a:spcPct val="0"/>
              </a:spcBef>
              <a:spcAft>
                <a:spcPct val="0"/>
              </a:spcAft>
              <a:defRPr>
                <a:solidFill>
                  <a:schemeClr val="tx1"/>
                </a:solidFill>
                <a:latin typeface="Tahoma" pitchFamily="34" charset="0"/>
              </a:defRPr>
            </a:lvl9pPr>
          </a:lstStyle>
          <a:p>
            <a:pPr eaLnBrk="1" hangingPunct="1"/>
            <a:fld id="{26117C61-8086-4980-9F3A-F3E7D4D3A3B0}" type="slidenum">
              <a:rPr lang="en-US" altLang="en-US" smtClean="0">
                <a:latin typeface="Arial" pitchFamily="34" charset="0"/>
              </a:rPr>
              <a:pPr eaLnBrk="1" hangingPunct="1"/>
              <a:t>6</a:t>
            </a:fld>
            <a:endParaRPr lang="en-US" altLang="en-U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Each year, the designated FFVP administrative employee at both the SFA and school</a:t>
            </a:r>
            <a:r>
              <a:rPr lang="en-US" altLang="en-US" baseline="0" dirty="0" smtClean="0">
                <a:latin typeface="Arial" pitchFamily="34" charset="0"/>
              </a:rPr>
              <a:t> level is required to attend training. </a:t>
            </a:r>
          </a:p>
          <a:p>
            <a:pPr marL="171450" indent="-171450" eaLnBrk="1" hangingPunct="1">
              <a:buFont typeface="Arial" panose="020B0604020202020204" pitchFamily="34" charset="0"/>
              <a:buChar char="•"/>
            </a:pPr>
            <a:r>
              <a:rPr lang="en-US" altLang="en-US" baseline="0" dirty="0" smtClean="0">
                <a:latin typeface="Arial" pitchFamily="34" charset="0"/>
              </a:rPr>
              <a:t>SFA Level – this could be the School Nutrition Director, Assistant Director, or other designated staff that will be responsible for program oversight and claims.</a:t>
            </a:r>
          </a:p>
          <a:p>
            <a:pPr marL="171450" indent="-171450" eaLnBrk="1" hangingPunct="1">
              <a:buFont typeface="Arial" panose="020B0604020202020204" pitchFamily="34" charset="0"/>
              <a:buChar char="•"/>
            </a:pPr>
            <a:r>
              <a:rPr lang="en-US" altLang="en-US" baseline="0" dirty="0" smtClean="0">
                <a:latin typeface="Arial" pitchFamily="34" charset="0"/>
              </a:rPr>
              <a:t>School Level – this could be the Principal, Assistant Principle, or designated staff that will be responsible for implementing and managing program in the school</a:t>
            </a:r>
          </a:p>
          <a:p>
            <a:pPr marL="171450" indent="-171450" eaLnBrk="1" hangingPunct="1">
              <a:buFont typeface="Arial" panose="020B0604020202020204" pitchFamily="34" charset="0"/>
              <a:buChar char="•"/>
            </a:pPr>
            <a:endParaRPr lang="en-US" altLang="en-US" baseline="0" dirty="0" smtClean="0">
              <a:latin typeface="Arial" pitchFamily="34" charset="0"/>
            </a:endParaRPr>
          </a:p>
          <a:p>
            <a:pPr marL="0" indent="0" eaLnBrk="1" hangingPunct="1">
              <a:buFont typeface="Arial" panose="020B0604020202020204" pitchFamily="34" charset="0"/>
              <a:buNone/>
            </a:pPr>
            <a:r>
              <a:rPr lang="en-US" altLang="en-US" b="1" u="sng" baseline="0" dirty="0" smtClean="0">
                <a:latin typeface="Arial" pitchFamily="34" charset="0"/>
              </a:rPr>
              <a:t>1</a:t>
            </a:r>
            <a:r>
              <a:rPr lang="en-US" altLang="en-US" b="1" u="sng" baseline="30000" dirty="0" smtClean="0">
                <a:latin typeface="Arial" pitchFamily="34" charset="0"/>
              </a:rPr>
              <a:t>st</a:t>
            </a:r>
            <a:r>
              <a:rPr lang="en-US" altLang="en-US" b="1" u="sng" baseline="0" dirty="0" smtClean="0">
                <a:latin typeface="Arial" pitchFamily="34" charset="0"/>
              </a:rPr>
              <a:t> Year</a:t>
            </a:r>
            <a:r>
              <a:rPr lang="en-US" altLang="en-US" b="0" u="none" baseline="0" dirty="0" smtClean="0">
                <a:latin typeface="Arial" pitchFamily="34" charset="0"/>
              </a:rPr>
              <a:t>:  For</a:t>
            </a:r>
            <a:r>
              <a:rPr lang="en-US" altLang="en-US" baseline="0" dirty="0" smtClean="0">
                <a:latin typeface="Arial" pitchFamily="34" charset="0"/>
              </a:rPr>
              <a:t> any responsible administrator (SFA or School) who is new to the district or a participating school, it is mandatory to attend the live training for their first year</a:t>
            </a:r>
          </a:p>
          <a:p>
            <a:pPr marL="0" indent="0" eaLnBrk="1" hangingPunct="1">
              <a:buFont typeface="Arial" panose="020B0604020202020204" pitchFamily="34" charset="0"/>
              <a:buNone/>
            </a:pPr>
            <a:endParaRPr lang="en-US" altLang="en-US" baseline="0" dirty="0" smtClean="0">
              <a:latin typeface="Arial" pitchFamily="34" charset="0"/>
            </a:endParaRPr>
          </a:p>
          <a:p>
            <a:pPr marL="0" indent="0" eaLnBrk="1" hangingPunct="1">
              <a:buFont typeface="Arial" panose="020B0604020202020204" pitchFamily="34" charset="0"/>
              <a:buNone/>
            </a:pPr>
            <a:r>
              <a:rPr lang="en-US" altLang="en-US" b="1" u="sng" baseline="0" dirty="0" smtClean="0">
                <a:latin typeface="Arial" pitchFamily="34" charset="0"/>
              </a:rPr>
              <a:t>2</a:t>
            </a:r>
            <a:r>
              <a:rPr lang="en-US" altLang="en-US" b="1" u="sng" baseline="30000" dirty="0" smtClean="0">
                <a:latin typeface="Arial" pitchFamily="34" charset="0"/>
              </a:rPr>
              <a:t>nd</a:t>
            </a:r>
            <a:r>
              <a:rPr lang="en-US" altLang="en-US" b="1" u="sng" baseline="0" dirty="0" smtClean="0">
                <a:latin typeface="Arial" pitchFamily="34" charset="0"/>
              </a:rPr>
              <a:t> + Year:</a:t>
            </a:r>
            <a:r>
              <a:rPr lang="en-US" altLang="en-US" b="1" u="none" baseline="0" dirty="0" smtClean="0">
                <a:latin typeface="Arial" pitchFamily="34" charset="0"/>
              </a:rPr>
              <a:t>  </a:t>
            </a:r>
            <a:r>
              <a:rPr lang="en-US" altLang="en-US" b="0" u="none" baseline="0" dirty="0" smtClean="0">
                <a:latin typeface="Arial" pitchFamily="34" charset="0"/>
              </a:rPr>
              <a:t>Can attend the live training, or can opt to take training webinar online and complete quiz.</a:t>
            </a:r>
          </a:p>
          <a:p>
            <a:pPr marL="0" indent="0" eaLnBrk="1" hangingPunct="1">
              <a:buFont typeface="Arial" panose="020B0604020202020204" pitchFamily="34" charset="0"/>
              <a:buNone/>
            </a:pPr>
            <a:endParaRPr lang="en-US" altLang="en-US" b="0" u="none" baseline="0" dirty="0" smtClean="0">
              <a:latin typeface="Arial" pitchFamily="34" charset="0"/>
            </a:endParaRPr>
          </a:p>
          <a:p>
            <a:pPr marL="0" indent="0" eaLnBrk="1" hangingPunct="1">
              <a:buFont typeface="Arial" panose="020B0604020202020204" pitchFamily="34" charset="0"/>
              <a:buNone/>
            </a:pPr>
            <a:r>
              <a:rPr lang="en-US" altLang="en-US" b="0" u="sng" baseline="0" dirty="0" smtClean="0">
                <a:latin typeface="Arial" pitchFamily="34" charset="0"/>
              </a:rPr>
              <a:t>REMEMBER:</a:t>
            </a:r>
            <a:r>
              <a:rPr lang="en-US" altLang="en-US" b="0" u="none" baseline="0" dirty="0" smtClean="0">
                <a:latin typeface="Arial" pitchFamily="34" charset="0"/>
              </a:rPr>
              <a:t>  You need to appropriately train and support the school staff as well, it’s not just the administrators and food service management staff who need to know the rules of the program</a:t>
            </a:r>
          </a:p>
          <a:p>
            <a:pPr marL="171450" indent="-171450" eaLnBrk="1" hangingPunct="1">
              <a:buFont typeface="Arial" panose="020B0604020202020204" pitchFamily="34" charset="0"/>
              <a:buChar char="•"/>
            </a:pPr>
            <a:r>
              <a:rPr lang="en-US" altLang="en-US" b="0" u="none" baseline="0" dirty="0" smtClean="0">
                <a:latin typeface="Arial" pitchFamily="34" charset="0"/>
              </a:rPr>
              <a:t>FFVP is usually served in the classrooms, so you need to train not only the kitchen, but the teaching and support staff</a:t>
            </a:r>
          </a:p>
          <a:p>
            <a:pPr marL="171450" indent="-171450" eaLnBrk="1" hangingPunct="1">
              <a:buFont typeface="Arial" panose="020B0604020202020204" pitchFamily="34" charset="0"/>
              <a:buChar char="•"/>
            </a:pPr>
            <a:r>
              <a:rPr lang="en-US" altLang="en-US" b="0" u="none" baseline="0" dirty="0" smtClean="0">
                <a:latin typeface="Arial" pitchFamily="34" charset="0"/>
              </a:rPr>
              <a:t>For maximum program success, you need to have the buy-in of all those involved, especially the teachers who are being asked to incorporate the program into their lesson plans</a:t>
            </a:r>
          </a:p>
          <a:p>
            <a:pPr marL="171450" indent="-171450" eaLnBrk="1" hangingPunct="1">
              <a:buFont typeface="Arial" panose="020B0604020202020204" pitchFamily="34" charset="0"/>
              <a:buChar char="•"/>
            </a:pPr>
            <a:r>
              <a:rPr lang="en-US" altLang="en-US" b="0" u="none" baseline="0" dirty="0" smtClean="0">
                <a:latin typeface="Arial" pitchFamily="34" charset="0"/>
              </a:rPr>
              <a:t>Make sure to document all those who received this training (agenda, training materials, and sign in sheets)</a:t>
            </a: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Tahoma" pitchFamily="34" charset="0"/>
              </a:defRPr>
            </a:lvl1pPr>
            <a:lvl2pPr marL="742950" indent="-285750" defTabSz="927100" eaLnBrk="0" hangingPunct="0">
              <a:defRPr>
                <a:solidFill>
                  <a:schemeClr val="tx1"/>
                </a:solidFill>
                <a:latin typeface="Tahoma" pitchFamily="34" charset="0"/>
              </a:defRPr>
            </a:lvl2pPr>
            <a:lvl3pPr marL="1143000" indent="-228600" defTabSz="927100" eaLnBrk="0" hangingPunct="0">
              <a:defRPr>
                <a:solidFill>
                  <a:schemeClr val="tx1"/>
                </a:solidFill>
                <a:latin typeface="Tahoma" pitchFamily="34" charset="0"/>
              </a:defRPr>
            </a:lvl3pPr>
            <a:lvl4pPr marL="1600200" indent="-228600" defTabSz="927100" eaLnBrk="0" hangingPunct="0">
              <a:defRPr>
                <a:solidFill>
                  <a:schemeClr val="tx1"/>
                </a:solidFill>
                <a:latin typeface="Tahoma" pitchFamily="34" charset="0"/>
              </a:defRPr>
            </a:lvl4pPr>
            <a:lvl5pPr marL="2057400" indent="-228600" defTabSz="927100" eaLnBrk="0" hangingPunct="0">
              <a:defRPr>
                <a:solidFill>
                  <a:schemeClr val="tx1"/>
                </a:solidFill>
                <a:latin typeface="Tahoma" pitchFamily="34" charset="0"/>
              </a:defRPr>
            </a:lvl5pPr>
            <a:lvl6pPr marL="2514600" indent="-228600" defTabSz="927100" eaLnBrk="0" fontAlgn="base" hangingPunct="0">
              <a:spcBef>
                <a:spcPct val="0"/>
              </a:spcBef>
              <a:spcAft>
                <a:spcPct val="0"/>
              </a:spcAft>
              <a:defRPr>
                <a:solidFill>
                  <a:schemeClr val="tx1"/>
                </a:solidFill>
                <a:latin typeface="Tahoma" pitchFamily="34" charset="0"/>
              </a:defRPr>
            </a:lvl6pPr>
            <a:lvl7pPr marL="2971800" indent="-228600" defTabSz="927100" eaLnBrk="0" fontAlgn="base" hangingPunct="0">
              <a:spcBef>
                <a:spcPct val="0"/>
              </a:spcBef>
              <a:spcAft>
                <a:spcPct val="0"/>
              </a:spcAft>
              <a:defRPr>
                <a:solidFill>
                  <a:schemeClr val="tx1"/>
                </a:solidFill>
                <a:latin typeface="Tahoma" pitchFamily="34" charset="0"/>
              </a:defRPr>
            </a:lvl7pPr>
            <a:lvl8pPr marL="3429000" indent="-228600" defTabSz="927100" eaLnBrk="0" fontAlgn="base" hangingPunct="0">
              <a:spcBef>
                <a:spcPct val="0"/>
              </a:spcBef>
              <a:spcAft>
                <a:spcPct val="0"/>
              </a:spcAft>
              <a:defRPr>
                <a:solidFill>
                  <a:schemeClr val="tx1"/>
                </a:solidFill>
                <a:latin typeface="Tahoma" pitchFamily="34" charset="0"/>
              </a:defRPr>
            </a:lvl8pPr>
            <a:lvl9pPr marL="3886200" indent="-228600" defTabSz="927100" eaLnBrk="0" fontAlgn="base" hangingPunct="0">
              <a:spcBef>
                <a:spcPct val="0"/>
              </a:spcBef>
              <a:spcAft>
                <a:spcPct val="0"/>
              </a:spcAft>
              <a:defRPr>
                <a:solidFill>
                  <a:schemeClr val="tx1"/>
                </a:solidFill>
                <a:latin typeface="Tahoma" pitchFamily="34" charset="0"/>
              </a:defRPr>
            </a:lvl9pPr>
          </a:lstStyle>
          <a:p>
            <a:pPr eaLnBrk="1" hangingPunct="1"/>
            <a:fld id="{EF3C19A6-66BD-4730-9733-E985D87470D9}" type="slidenum">
              <a:rPr lang="en-US" altLang="en-US" smtClean="0">
                <a:solidFill>
                  <a:prstClr val="black"/>
                </a:solidFill>
                <a:latin typeface="Arial" pitchFamily="34" charset="0"/>
              </a:rPr>
              <a:pPr eaLnBrk="1" hangingPunct="1"/>
              <a:t>7</a:t>
            </a:fld>
            <a:endParaRPr lang="en-US" altLang="en-US" dirty="0" smtClean="0">
              <a:solidFill>
                <a:prstClr val="black"/>
              </a:solidFill>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Oversight</a:t>
            </a:r>
            <a:r>
              <a:rPr lang="en-US" altLang="en-US" baseline="0" dirty="0" smtClean="0">
                <a:latin typeface="Arial" pitchFamily="34" charset="0"/>
              </a:rPr>
              <a:t> begins with the USDA which then moves down to the State Agencies – which in Nevada is the Dept. of Agriculture-Food and Nutrition Division.</a:t>
            </a:r>
          </a:p>
          <a:p>
            <a:pPr eaLnBrk="1" hangingPunct="1"/>
            <a:endParaRPr lang="en-US" altLang="en-US" baseline="0" dirty="0" smtClean="0">
              <a:latin typeface="Arial" pitchFamily="34" charset="0"/>
            </a:endParaRPr>
          </a:p>
          <a:p>
            <a:pPr eaLnBrk="1" hangingPunct="1"/>
            <a:r>
              <a:rPr lang="en-US" altLang="en-US" baseline="0" dirty="0" smtClean="0">
                <a:latin typeface="Arial" pitchFamily="34" charset="0"/>
              </a:rPr>
              <a:t>The next level of oversight is the SFA’s for each district and then the individual schools</a:t>
            </a:r>
          </a:p>
          <a:p>
            <a:pPr marL="171450" indent="-171450" eaLnBrk="1" hangingPunct="1">
              <a:buFont typeface="Arial" panose="020B0604020202020204" pitchFamily="34" charset="0"/>
              <a:buChar char="•"/>
            </a:pPr>
            <a:endParaRPr lang="en-US" altLang="en-US" baseline="0" dirty="0" smtClean="0">
              <a:latin typeface="Arial" pitchFamily="34" charset="0"/>
            </a:endParaRPr>
          </a:p>
          <a:p>
            <a:pPr marL="171450" indent="-171450" eaLnBrk="1" hangingPunct="1">
              <a:buFont typeface="Arial" panose="020B0604020202020204" pitchFamily="34" charset="0"/>
              <a:buChar char="•"/>
            </a:pPr>
            <a:r>
              <a:rPr lang="en-US" altLang="en-US" baseline="0" dirty="0" smtClean="0">
                <a:latin typeface="Arial" pitchFamily="34" charset="0"/>
              </a:rPr>
              <a:t>Each school needs to fill out their own application; blanket answers are strongly discouraged</a:t>
            </a:r>
          </a:p>
          <a:p>
            <a:pPr marL="628650" lvl="1" indent="-171450" eaLnBrk="1" hangingPunct="1">
              <a:buFont typeface="Arial" panose="020B0604020202020204" pitchFamily="34" charset="0"/>
              <a:buChar char="•"/>
            </a:pPr>
            <a:r>
              <a:rPr lang="en-US" altLang="en-US" baseline="0" dirty="0" smtClean="0">
                <a:latin typeface="Arial" pitchFamily="34" charset="0"/>
              </a:rPr>
              <a:t>As more schools apply, the more competitive the selection process will become</a:t>
            </a:r>
          </a:p>
          <a:p>
            <a:pPr marL="171450" indent="-171450" eaLnBrk="1" hangingPunct="1">
              <a:buFont typeface="Arial" panose="020B0604020202020204" pitchFamily="34" charset="0"/>
              <a:buChar char="•"/>
            </a:pPr>
            <a:endParaRPr lang="en-US" altLang="en-US" baseline="0" dirty="0" smtClean="0">
              <a:latin typeface="Arial" pitchFamily="34" charset="0"/>
            </a:endParaRPr>
          </a:p>
          <a:p>
            <a:pPr marL="171450" indent="-171450" eaLnBrk="1" hangingPunct="1">
              <a:buFont typeface="Arial" panose="020B0604020202020204" pitchFamily="34" charset="0"/>
              <a:buChar char="•"/>
            </a:pPr>
            <a:r>
              <a:rPr lang="en-US" altLang="en-US" baseline="0" dirty="0" smtClean="0">
                <a:latin typeface="Arial" pitchFamily="34" charset="0"/>
              </a:rPr>
              <a:t>Schools are awarded the program, and the funding, not the SFAs</a:t>
            </a:r>
          </a:p>
          <a:p>
            <a:pPr marL="628650" lvl="1" indent="-171450" eaLnBrk="1" hangingPunct="1">
              <a:buFont typeface="Arial" panose="020B0604020202020204" pitchFamily="34" charset="0"/>
              <a:buChar char="•"/>
            </a:pPr>
            <a:r>
              <a:rPr lang="en-US" altLang="en-US" baseline="0" dirty="0" smtClean="0">
                <a:latin typeface="Arial" pitchFamily="34" charset="0"/>
              </a:rPr>
              <a:t>This means that the district is not working with a lump sum for the whole district</a:t>
            </a:r>
          </a:p>
          <a:p>
            <a:pPr marL="1085850" lvl="2" indent="-171450" eaLnBrk="1" hangingPunct="1">
              <a:buFont typeface="Arial" panose="020B0604020202020204" pitchFamily="34" charset="0"/>
              <a:buChar char="•"/>
            </a:pPr>
            <a:r>
              <a:rPr lang="en-US" altLang="en-US" baseline="0" dirty="0" smtClean="0">
                <a:latin typeface="Arial" pitchFamily="34" charset="0"/>
              </a:rPr>
              <a:t>Each school receives it’s own allotment amount based on their enrollment numbers from the October FR Report</a:t>
            </a:r>
          </a:p>
          <a:p>
            <a:pPr marL="1543050" lvl="3" indent="-171450" eaLnBrk="1" hangingPunct="1">
              <a:buFont typeface="Arial" panose="020B0604020202020204" pitchFamily="34" charset="0"/>
              <a:buChar char="•"/>
            </a:pPr>
            <a:r>
              <a:rPr lang="en-US" altLang="en-US" baseline="0" dirty="0" smtClean="0">
                <a:latin typeface="Arial" pitchFamily="34" charset="0"/>
              </a:rPr>
              <a:t>Each school has to spend their monies following program guidelines </a:t>
            </a:r>
          </a:p>
          <a:p>
            <a:pPr marL="628650" lvl="1" indent="-171450" eaLnBrk="1" hangingPunct="1">
              <a:buFont typeface="Arial" panose="020B0604020202020204" pitchFamily="34" charset="0"/>
              <a:buChar char="•"/>
            </a:pPr>
            <a:r>
              <a:rPr lang="en-US" altLang="en-US" baseline="0" dirty="0" smtClean="0">
                <a:latin typeface="Arial" pitchFamily="34" charset="0"/>
              </a:rPr>
              <a:t>SFA are responsible for oversight of claims being turned in and then submitting the final site and district consolidated claims</a:t>
            </a:r>
          </a:p>
          <a:p>
            <a:pPr marL="171450" indent="-171450" eaLnBrk="1" hangingPunct="1">
              <a:buFont typeface="Arial" panose="020B0604020202020204" pitchFamily="34" charset="0"/>
              <a:buChar char="•"/>
            </a:pPr>
            <a:endParaRPr lang="en-US" altLang="en-US" baseline="0" dirty="0" smtClean="0">
              <a:latin typeface="Arial" pitchFamily="34"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Tahoma" pitchFamily="34" charset="0"/>
              </a:defRPr>
            </a:lvl1pPr>
            <a:lvl2pPr marL="742950" indent="-285750" defTabSz="927100" eaLnBrk="0" hangingPunct="0">
              <a:defRPr>
                <a:solidFill>
                  <a:schemeClr val="tx1"/>
                </a:solidFill>
                <a:latin typeface="Tahoma" pitchFamily="34" charset="0"/>
              </a:defRPr>
            </a:lvl2pPr>
            <a:lvl3pPr marL="1143000" indent="-228600" defTabSz="927100" eaLnBrk="0" hangingPunct="0">
              <a:defRPr>
                <a:solidFill>
                  <a:schemeClr val="tx1"/>
                </a:solidFill>
                <a:latin typeface="Tahoma" pitchFamily="34" charset="0"/>
              </a:defRPr>
            </a:lvl3pPr>
            <a:lvl4pPr marL="1600200" indent="-228600" defTabSz="927100" eaLnBrk="0" hangingPunct="0">
              <a:defRPr>
                <a:solidFill>
                  <a:schemeClr val="tx1"/>
                </a:solidFill>
                <a:latin typeface="Tahoma" pitchFamily="34" charset="0"/>
              </a:defRPr>
            </a:lvl4pPr>
            <a:lvl5pPr marL="2057400" indent="-228600" defTabSz="927100" eaLnBrk="0" hangingPunct="0">
              <a:defRPr>
                <a:solidFill>
                  <a:schemeClr val="tx1"/>
                </a:solidFill>
                <a:latin typeface="Tahoma" pitchFamily="34" charset="0"/>
              </a:defRPr>
            </a:lvl5pPr>
            <a:lvl6pPr marL="2514600" indent="-228600" defTabSz="927100" eaLnBrk="0" fontAlgn="base" hangingPunct="0">
              <a:spcBef>
                <a:spcPct val="0"/>
              </a:spcBef>
              <a:spcAft>
                <a:spcPct val="0"/>
              </a:spcAft>
              <a:defRPr>
                <a:solidFill>
                  <a:schemeClr val="tx1"/>
                </a:solidFill>
                <a:latin typeface="Tahoma" pitchFamily="34" charset="0"/>
              </a:defRPr>
            </a:lvl6pPr>
            <a:lvl7pPr marL="2971800" indent="-228600" defTabSz="927100" eaLnBrk="0" fontAlgn="base" hangingPunct="0">
              <a:spcBef>
                <a:spcPct val="0"/>
              </a:spcBef>
              <a:spcAft>
                <a:spcPct val="0"/>
              </a:spcAft>
              <a:defRPr>
                <a:solidFill>
                  <a:schemeClr val="tx1"/>
                </a:solidFill>
                <a:latin typeface="Tahoma" pitchFamily="34" charset="0"/>
              </a:defRPr>
            </a:lvl7pPr>
            <a:lvl8pPr marL="3429000" indent="-228600" defTabSz="927100" eaLnBrk="0" fontAlgn="base" hangingPunct="0">
              <a:spcBef>
                <a:spcPct val="0"/>
              </a:spcBef>
              <a:spcAft>
                <a:spcPct val="0"/>
              </a:spcAft>
              <a:defRPr>
                <a:solidFill>
                  <a:schemeClr val="tx1"/>
                </a:solidFill>
                <a:latin typeface="Tahoma" pitchFamily="34" charset="0"/>
              </a:defRPr>
            </a:lvl8pPr>
            <a:lvl9pPr marL="3886200" indent="-228600" defTabSz="927100" eaLnBrk="0" fontAlgn="base" hangingPunct="0">
              <a:spcBef>
                <a:spcPct val="0"/>
              </a:spcBef>
              <a:spcAft>
                <a:spcPct val="0"/>
              </a:spcAft>
              <a:defRPr>
                <a:solidFill>
                  <a:schemeClr val="tx1"/>
                </a:solidFill>
                <a:latin typeface="Tahoma" pitchFamily="34" charset="0"/>
              </a:defRPr>
            </a:lvl9pPr>
          </a:lstStyle>
          <a:p>
            <a:pPr eaLnBrk="1" hangingPunct="1"/>
            <a:fld id="{EF3C19A6-66BD-4730-9733-E985D87470D9}" type="slidenum">
              <a:rPr lang="en-US" altLang="en-US" smtClean="0">
                <a:solidFill>
                  <a:prstClr val="black"/>
                </a:solidFill>
                <a:latin typeface="Arial" pitchFamily="34" charset="0"/>
              </a:rPr>
              <a:pPr eaLnBrk="1" hangingPunct="1"/>
              <a:t>8</a:t>
            </a:fld>
            <a:endParaRPr lang="en-US" altLang="en-US" dirty="0" smtClean="0">
              <a:solidFill>
                <a:prstClr val="black"/>
              </a:solidFill>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This is agreed upon at the time when the schools submit their applications and is binding when awarded the grant.</a:t>
            </a: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Tahoma" pitchFamily="34" charset="0"/>
              </a:defRPr>
            </a:lvl1pPr>
            <a:lvl2pPr marL="742950" indent="-285750" defTabSz="927100" eaLnBrk="0" hangingPunct="0">
              <a:defRPr>
                <a:solidFill>
                  <a:schemeClr val="tx1"/>
                </a:solidFill>
                <a:latin typeface="Tahoma" pitchFamily="34" charset="0"/>
              </a:defRPr>
            </a:lvl2pPr>
            <a:lvl3pPr marL="1143000" indent="-228600" defTabSz="927100" eaLnBrk="0" hangingPunct="0">
              <a:defRPr>
                <a:solidFill>
                  <a:schemeClr val="tx1"/>
                </a:solidFill>
                <a:latin typeface="Tahoma" pitchFamily="34" charset="0"/>
              </a:defRPr>
            </a:lvl3pPr>
            <a:lvl4pPr marL="1600200" indent="-228600" defTabSz="927100" eaLnBrk="0" hangingPunct="0">
              <a:defRPr>
                <a:solidFill>
                  <a:schemeClr val="tx1"/>
                </a:solidFill>
                <a:latin typeface="Tahoma" pitchFamily="34" charset="0"/>
              </a:defRPr>
            </a:lvl4pPr>
            <a:lvl5pPr marL="2057400" indent="-228600" defTabSz="927100" eaLnBrk="0" hangingPunct="0">
              <a:defRPr>
                <a:solidFill>
                  <a:schemeClr val="tx1"/>
                </a:solidFill>
                <a:latin typeface="Tahoma" pitchFamily="34" charset="0"/>
              </a:defRPr>
            </a:lvl5pPr>
            <a:lvl6pPr marL="2514600" indent="-228600" defTabSz="927100" eaLnBrk="0" fontAlgn="base" hangingPunct="0">
              <a:spcBef>
                <a:spcPct val="0"/>
              </a:spcBef>
              <a:spcAft>
                <a:spcPct val="0"/>
              </a:spcAft>
              <a:defRPr>
                <a:solidFill>
                  <a:schemeClr val="tx1"/>
                </a:solidFill>
                <a:latin typeface="Tahoma" pitchFamily="34" charset="0"/>
              </a:defRPr>
            </a:lvl6pPr>
            <a:lvl7pPr marL="2971800" indent="-228600" defTabSz="927100" eaLnBrk="0" fontAlgn="base" hangingPunct="0">
              <a:spcBef>
                <a:spcPct val="0"/>
              </a:spcBef>
              <a:spcAft>
                <a:spcPct val="0"/>
              </a:spcAft>
              <a:defRPr>
                <a:solidFill>
                  <a:schemeClr val="tx1"/>
                </a:solidFill>
                <a:latin typeface="Tahoma" pitchFamily="34" charset="0"/>
              </a:defRPr>
            </a:lvl7pPr>
            <a:lvl8pPr marL="3429000" indent="-228600" defTabSz="927100" eaLnBrk="0" fontAlgn="base" hangingPunct="0">
              <a:spcBef>
                <a:spcPct val="0"/>
              </a:spcBef>
              <a:spcAft>
                <a:spcPct val="0"/>
              </a:spcAft>
              <a:defRPr>
                <a:solidFill>
                  <a:schemeClr val="tx1"/>
                </a:solidFill>
                <a:latin typeface="Tahoma" pitchFamily="34" charset="0"/>
              </a:defRPr>
            </a:lvl8pPr>
            <a:lvl9pPr marL="3886200" indent="-228600" defTabSz="927100" eaLnBrk="0" fontAlgn="base" hangingPunct="0">
              <a:spcBef>
                <a:spcPct val="0"/>
              </a:spcBef>
              <a:spcAft>
                <a:spcPct val="0"/>
              </a:spcAft>
              <a:defRPr>
                <a:solidFill>
                  <a:schemeClr val="tx1"/>
                </a:solidFill>
                <a:latin typeface="Tahoma" pitchFamily="34" charset="0"/>
              </a:defRPr>
            </a:lvl9pPr>
          </a:lstStyle>
          <a:p>
            <a:pPr eaLnBrk="1" hangingPunct="1"/>
            <a:fld id="{13402BAA-1D2A-4D14-BA93-06D36BC36CCB}" type="slidenum">
              <a:rPr lang="en-US" altLang="en-US" smtClean="0">
                <a:latin typeface="Arial" pitchFamily="34" charset="0"/>
              </a:rPr>
              <a:pPr eaLnBrk="1" hangingPunct="1"/>
              <a:t>9</a:t>
            </a:fld>
            <a:endParaRPr lang="en-US" alt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squares"/>
          <p:cNvGrpSpPr/>
          <p:nvPr/>
        </p:nvGrpSpPr>
        <p:grpSpPr>
          <a:xfrm>
            <a:off x="0" y="1135744"/>
            <a:ext cx="1217066" cy="799981"/>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Title 1"/>
          <p:cNvSpPr>
            <a:spLocks noGrp="1"/>
          </p:cNvSpPr>
          <p:nvPr>
            <p:ph type="ctrTitle"/>
          </p:nvPr>
        </p:nvSpPr>
        <p:spPr>
          <a:xfrm>
            <a:off x="1371601" y="362396"/>
            <a:ext cx="6858000" cy="1676400"/>
          </a:xfrm>
        </p:spPr>
        <p:txBody>
          <a:bodyPr>
            <a:noAutofit/>
          </a:bodyPr>
          <a:lstStyle>
            <a:lvl1pPr>
              <a:lnSpc>
                <a:spcPct val="80000"/>
              </a:lnSpc>
              <a:defRPr sz="6000"/>
            </a:lvl1pPr>
          </a:lstStyle>
          <a:p>
            <a:r>
              <a:rPr lang="en-US" smtClean="0"/>
              <a:t>Click to edit Master title style</a:t>
            </a:r>
            <a:endParaRPr/>
          </a:p>
        </p:txBody>
      </p:sp>
      <p:sp>
        <p:nvSpPr>
          <p:cNvPr id="3" name="Subtitle 2"/>
          <p:cNvSpPr>
            <a:spLocks noGrp="1"/>
          </p:cNvSpPr>
          <p:nvPr>
            <p:ph type="subTitle" idx="1"/>
          </p:nvPr>
        </p:nvSpPr>
        <p:spPr>
          <a:xfrm>
            <a:off x="1371601" y="2089595"/>
            <a:ext cx="6858000" cy="886344"/>
          </a:xfrm>
        </p:spPr>
        <p:txBody>
          <a:bodyPr>
            <a:normAutofit/>
          </a:bodyPr>
          <a:lstStyle>
            <a:lvl1pPr marL="0" indent="0" algn="l">
              <a:buNone/>
              <a:defRPr sz="2800">
                <a:solidFill>
                  <a:schemeClr val="accent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0081FF7-6883-4AE4-98D1-D60D48CB610D}" type="slidenum">
              <a:rPr lang="en-US" smtClean="0"/>
              <a:pPr>
                <a:defRPr/>
              </a:pPr>
              <a:t>‹#›</a:t>
            </a:fld>
            <a:endParaRPr lang="en-US" dirty="0"/>
          </a:p>
        </p:txBody>
      </p:sp>
    </p:spTree>
    <p:extLst>
      <p:ext uri="{BB962C8B-B14F-4D97-AF65-F5344CB8AC3E}">
        <p14:creationId xmlns:p14="http://schemas.microsoft.com/office/powerpoint/2010/main" val="388751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630116D-E705-4C00-AC89-A5338A950578}" type="slidenum">
              <a:rPr lang="en-US" smtClean="0"/>
              <a:pPr>
                <a:defRPr/>
              </a:pPr>
              <a:t>‹#›</a:t>
            </a:fld>
            <a:endParaRPr lang="en-US" dirty="0"/>
          </a:p>
        </p:txBody>
      </p:sp>
    </p:spTree>
    <p:extLst>
      <p:ext uri="{BB962C8B-B14F-4D97-AF65-F5344CB8AC3E}">
        <p14:creationId xmlns:p14="http://schemas.microsoft.com/office/powerpoint/2010/main" val="264082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squares"/>
          <p:cNvGrpSpPr/>
          <p:nvPr/>
        </p:nvGrpSpPr>
        <p:grpSpPr>
          <a:xfrm rot="5400000">
            <a:off x="7056319" y="299319"/>
            <a:ext cx="1063300" cy="393137"/>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grpSp>
        <p:nvGrpSpPr>
          <p:cNvPr id="15" name="bottom graphic"/>
          <p:cNvGrpSpPr/>
          <p:nvPr/>
        </p:nvGrpSpPr>
        <p:grpSpPr>
          <a:xfrm>
            <a:off x="0" y="5395518"/>
            <a:ext cx="9144000" cy="1462483"/>
            <a:chOff x="0" y="4046638"/>
            <a:chExt cx="9144000" cy="1096862"/>
          </a:xfrm>
        </p:grpSpPr>
        <p:sp>
          <p:nvSpPr>
            <p:cNvPr id="16" name="Freeform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7" name="Rectangle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grpSp>
      <p:sp>
        <p:nvSpPr>
          <p:cNvPr id="2" name="Vertical Title 1"/>
          <p:cNvSpPr>
            <a:spLocks noGrp="1"/>
          </p:cNvSpPr>
          <p:nvPr>
            <p:ph type="title" orient="vert"/>
          </p:nvPr>
        </p:nvSpPr>
        <p:spPr>
          <a:xfrm>
            <a:off x="7315200" y="1150515"/>
            <a:ext cx="1371600" cy="502168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914400" y="1150515"/>
            <a:ext cx="6172200" cy="5021685"/>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CE56750-B953-4048-814A-AA99F242CE78}" type="slidenum">
              <a:rPr lang="en-US" smtClean="0"/>
              <a:pPr>
                <a:defRPr/>
              </a:pPr>
              <a:t>‹#›</a:t>
            </a:fld>
            <a:endParaRPr lang="en-US" dirty="0"/>
          </a:p>
        </p:txBody>
      </p:sp>
    </p:spTree>
    <p:extLst>
      <p:ext uri="{BB962C8B-B14F-4D97-AF65-F5344CB8AC3E}">
        <p14:creationId xmlns:p14="http://schemas.microsoft.com/office/powerpoint/2010/main" val="8164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pPr>
              <a:defRPr/>
            </a:pPr>
            <a:endParaRPr lang="en-US"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pPr>
              <a:defRPr/>
            </a:pPr>
            <a:fld id="{484DCEEC-F1B0-4E0D-B825-3BED5A2727C8}" type="slidenum">
              <a:rPr lang="en-US"/>
              <a:pPr>
                <a:defRPr/>
              </a:pPr>
              <a:t>‹#›</a:t>
            </a:fld>
            <a:endParaRPr lang="en-US" dirty="0"/>
          </a:p>
        </p:txBody>
      </p:sp>
    </p:spTree>
    <p:extLst>
      <p:ext uri="{BB962C8B-B14F-4D97-AF65-F5344CB8AC3E}">
        <p14:creationId xmlns:p14="http://schemas.microsoft.com/office/powerpoint/2010/main" val="3574579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pPr>
              <a:defRPr/>
            </a:pPr>
            <a:endParaRPr lang="en-US"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pPr>
              <a:defRPr/>
            </a:pPr>
            <a:fld id="{64AC3005-0993-4E14-9300-7A186FCB2CE1}" type="slidenum">
              <a:rPr lang="en-US"/>
              <a:pPr>
                <a:defRPr/>
              </a:pPr>
              <a:t>‹#›</a:t>
            </a:fld>
            <a:endParaRPr lang="en-US" dirty="0"/>
          </a:p>
        </p:txBody>
      </p:sp>
    </p:spTree>
    <p:extLst>
      <p:ext uri="{BB962C8B-B14F-4D97-AF65-F5344CB8AC3E}">
        <p14:creationId xmlns:p14="http://schemas.microsoft.com/office/powerpoint/2010/main" val="1569396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2133600" cy="457200"/>
          </a:xfrm>
        </p:spPr>
        <p:txBody>
          <a:bodyPr/>
          <a:lstStyle>
            <a:lvl1pPr>
              <a:defRPr/>
            </a:lvl1pPr>
          </a:lstStyle>
          <a:p>
            <a:pPr>
              <a:defRPr/>
            </a:pPr>
            <a:endParaRPr lang="en-US" dirty="0"/>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pPr>
              <a:defRPr/>
            </a:pPr>
            <a:endParaRPr lang="en-US" dirty="0"/>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pPr>
              <a:defRPr/>
            </a:pPr>
            <a:fld id="{1F3278DD-185A-4B4D-993D-31F4770EF0C8}" type="slidenum">
              <a:rPr lang="en-US"/>
              <a:pPr>
                <a:defRPr/>
              </a:pPr>
              <a:t>‹#›</a:t>
            </a:fld>
            <a:endParaRPr lang="en-US" dirty="0"/>
          </a:p>
        </p:txBody>
      </p:sp>
    </p:spTree>
    <p:extLst>
      <p:ext uri="{BB962C8B-B14F-4D97-AF65-F5344CB8AC3E}">
        <p14:creationId xmlns:p14="http://schemas.microsoft.com/office/powerpoint/2010/main" val="4132718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95A74F0-0DE3-4348-8BBC-D8FFDA217A16}" type="slidenum">
              <a:rPr lang="en-US" smtClean="0"/>
              <a:pPr>
                <a:defRPr/>
              </a:pPr>
              <a:t>‹#›</a:t>
            </a:fld>
            <a:endParaRPr lang="en-US" dirty="0"/>
          </a:p>
        </p:txBody>
      </p:sp>
    </p:spTree>
    <p:extLst>
      <p:ext uri="{BB962C8B-B14F-4D97-AF65-F5344CB8AC3E}">
        <p14:creationId xmlns:p14="http://schemas.microsoft.com/office/powerpoint/2010/main" val="343515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squares"/>
          <p:cNvGrpSpPr/>
          <p:nvPr/>
        </p:nvGrpSpPr>
        <p:grpSpPr>
          <a:xfrm>
            <a:off x="0" y="3124415"/>
            <a:ext cx="1217066" cy="805061"/>
            <a:chOff x="0" y="2343311"/>
            <a:chExt cx="1217066" cy="603796"/>
          </a:xfrm>
        </p:grpSpPr>
        <p:sp>
          <p:nvSpPr>
            <p:cNvPr id="8" name="Rounded Rectangle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ounded Rectangle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ound Same Side Corner Rectangle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grpSp>
        <p:nvGrpSpPr>
          <p:cNvPr id="19" name="bottom graphic"/>
          <p:cNvGrpSpPr/>
          <p:nvPr/>
        </p:nvGrpSpPr>
        <p:grpSpPr>
          <a:xfrm>
            <a:off x="0" y="5409217"/>
            <a:ext cx="9144000" cy="1462483"/>
            <a:chOff x="0" y="4056912"/>
            <a:chExt cx="9144000" cy="1096862"/>
          </a:xfrm>
        </p:grpSpPr>
        <p:sp>
          <p:nvSpPr>
            <p:cNvPr id="20" name="Freeform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grpSp>
      <p:sp>
        <p:nvSpPr>
          <p:cNvPr id="2" name="Title 1"/>
          <p:cNvSpPr>
            <a:spLocks noGrp="1"/>
          </p:cNvSpPr>
          <p:nvPr>
            <p:ph type="title"/>
          </p:nvPr>
        </p:nvSpPr>
        <p:spPr>
          <a:xfrm>
            <a:off x="1371601" y="1932519"/>
            <a:ext cx="6858000" cy="2105367"/>
          </a:xfrm>
        </p:spPr>
        <p:txBody>
          <a:bodyPr anchor="b">
            <a:normAutofit/>
          </a:bodyPr>
          <a:lstStyle>
            <a:lvl1pPr algn="l">
              <a:defRPr sz="6000" b="0" cap="none" baseline="0"/>
            </a:lvl1pPr>
          </a:lstStyle>
          <a:p>
            <a:r>
              <a:rPr lang="en-US" smtClean="0"/>
              <a:t>Click to edit Master title style</a:t>
            </a:r>
            <a:endParaRPr/>
          </a:p>
        </p:txBody>
      </p:sp>
      <p:sp>
        <p:nvSpPr>
          <p:cNvPr id="3" name="Text Placeholder 2"/>
          <p:cNvSpPr>
            <a:spLocks noGrp="1"/>
          </p:cNvSpPr>
          <p:nvPr>
            <p:ph type="body" idx="1"/>
          </p:nvPr>
        </p:nvSpPr>
        <p:spPr>
          <a:xfrm>
            <a:off x="1371601" y="4084265"/>
            <a:ext cx="6858000" cy="933297"/>
          </a:xfrm>
        </p:spPr>
        <p:txBody>
          <a:bodyPr anchor="t">
            <a:normAutofit/>
          </a:bodyPr>
          <a:lstStyle>
            <a:lvl1pPr marL="0" indent="0">
              <a:buNone/>
              <a:defRPr sz="2800">
                <a:solidFill>
                  <a:schemeClr val="accent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4766AEF-902F-49F5-82E0-56A11262560D}" type="slidenum">
              <a:rPr lang="en-US" smtClean="0"/>
              <a:pPr>
                <a:defRPr/>
              </a:pPr>
              <a:t>‹#›</a:t>
            </a:fld>
            <a:endParaRPr lang="en-US" dirty="0"/>
          </a:p>
        </p:txBody>
      </p:sp>
    </p:spTree>
    <p:extLst>
      <p:ext uri="{BB962C8B-B14F-4D97-AF65-F5344CB8AC3E}">
        <p14:creationId xmlns:p14="http://schemas.microsoft.com/office/powerpoint/2010/main" val="143569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600200"/>
            <a:ext cx="365760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572000" y="1600200"/>
            <a:ext cx="365760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DB04A4C9-3629-4D0F-A0A3-8564FBE4A946}" type="slidenum">
              <a:rPr lang="en-US" smtClean="0"/>
              <a:pPr>
                <a:defRPr/>
              </a:pPr>
              <a:t>‹#›</a:t>
            </a:fld>
            <a:endParaRPr lang="en-US" dirty="0"/>
          </a:p>
        </p:txBody>
      </p:sp>
    </p:spTree>
    <p:extLst>
      <p:ext uri="{BB962C8B-B14F-4D97-AF65-F5344CB8AC3E}">
        <p14:creationId xmlns:p14="http://schemas.microsoft.com/office/powerpoint/2010/main" val="129779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14400" y="1596572"/>
            <a:ext cx="3657600" cy="816429"/>
          </a:xfrm>
        </p:spPr>
        <p:txBody>
          <a:bodyPr anchor="ctr">
            <a:normAutofit/>
          </a:bodyPr>
          <a:lstStyle>
            <a:lvl1pPr marL="0" indent="0">
              <a:buNone/>
              <a:defRPr sz="2800" b="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914400" y="2413000"/>
            <a:ext cx="365760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572000" y="1596572"/>
            <a:ext cx="3657600" cy="816429"/>
          </a:xfrm>
        </p:spPr>
        <p:txBody>
          <a:bodyPr anchor="ctr">
            <a:normAutofit/>
          </a:bodyPr>
          <a:lstStyle>
            <a:lvl1pPr marL="0" indent="0">
              <a:buNone/>
              <a:defRPr sz="2800" b="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4572000" y="2413000"/>
            <a:ext cx="365760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8BC4EBFB-E309-4D89-9EDE-3A4F1B4E36C3}" type="slidenum">
              <a:rPr lang="en-US" smtClean="0"/>
              <a:pPr>
                <a:defRPr/>
              </a:pPr>
              <a:t>‹#›</a:t>
            </a:fld>
            <a:endParaRPr lang="en-US" dirty="0"/>
          </a:p>
        </p:txBody>
      </p:sp>
    </p:spTree>
    <p:extLst>
      <p:ext uri="{BB962C8B-B14F-4D97-AF65-F5344CB8AC3E}">
        <p14:creationId xmlns:p14="http://schemas.microsoft.com/office/powerpoint/2010/main" val="48703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A45F5B7-9883-4328-9AB3-EF1A52156416}" type="slidenum">
              <a:rPr lang="en-US" smtClean="0"/>
              <a:pPr>
                <a:defRPr/>
              </a:pPr>
              <a:t>‹#›</a:t>
            </a:fld>
            <a:endParaRPr lang="en-US" dirty="0"/>
          </a:p>
        </p:txBody>
      </p:sp>
    </p:spTree>
    <p:extLst>
      <p:ext uri="{BB962C8B-B14F-4D97-AF65-F5344CB8AC3E}">
        <p14:creationId xmlns:p14="http://schemas.microsoft.com/office/powerpoint/2010/main" val="9690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8" name="bottom graphic"/>
          <p:cNvGrpSpPr/>
          <p:nvPr/>
        </p:nvGrpSpPr>
        <p:grpSpPr>
          <a:xfrm>
            <a:off x="0" y="5409217"/>
            <a:ext cx="9144000" cy="1462483"/>
            <a:chOff x="0" y="4056912"/>
            <a:chExt cx="9144000" cy="1096862"/>
          </a:xfrm>
        </p:grpSpPr>
        <p:sp>
          <p:nvSpPr>
            <p:cNvPr id="9" name="Freeform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gr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39A99A31-6821-44B3-A6AC-5A8FB8E6A1A0}" type="slidenum">
              <a:rPr lang="en-US" smtClean="0"/>
              <a:pPr>
                <a:defRPr/>
              </a:pPr>
              <a:t>‹#›</a:t>
            </a:fld>
            <a:endParaRPr lang="en-US" dirty="0"/>
          </a:p>
        </p:txBody>
      </p:sp>
    </p:spTree>
    <p:extLst>
      <p:ext uri="{BB962C8B-B14F-4D97-AF65-F5344CB8AC3E}">
        <p14:creationId xmlns:p14="http://schemas.microsoft.com/office/powerpoint/2010/main" val="222539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657601" y="1600200"/>
            <a:ext cx="457200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14400" y="1600202"/>
            <a:ext cx="2590800" cy="4571999"/>
          </a:xfrm>
        </p:spPr>
        <p:txBody>
          <a:bodyPr>
            <a:normAutofit/>
          </a:bodyPr>
          <a:lstStyle>
            <a:lvl1pPr marL="0" indent="0">
              <a:buNone/>
              <a:defRPr sz="2800">
                <a:solidFill>
                  <a:schemeClr val="accent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8FC403FE-700A-4A88-A074-54BB036D2927}" type="slidenum">
              <a:rPr lang="en-US" smtClean="0"/>
              <a:pPr>
                <a:defRPr/>
              </a:pPr>
              <a:t>‹#›</a:t>
            </a:fld>
            <a:endParaRPr lang="en-US" dirty="0"/>
          </a:p>
        </p:txBody>
      </p:sp>
    </p:spTree>
    <p:extLst>
      <p:ext uri="{BB962C8B-B14F-4D97-AF65-F5344CB8AC3E}">
        <p14:creationId xmlns:p14="http://schemas.microsoft.com/office/powerpoint/2010/main" val="348396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a:off x="914403" y="1600200"/>
            <a:ext cx="5029197" cy="3657600"/>
          </a:xfrm>
          <a:prstGeom prst="roundRect">
            <a:avLst>
              <a:gd name="adj" fmla="val 3098"/>
            </a:avLst>
          </a:prstGeom>
        </p:spPr>
        <p:txBody>
          <a:bodyPr>
            <a:normAutofit/>
          </a:bodyPr>
          <a:lstStyle>
            <a:lvl1pPr marL="0" indent="0">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dirty="0" smtClean="0"/>
              <a:t>Click icon to add picture</a:t>
            </a:r>
            <a:endParaRPr dirty="0"/>
          </a:p>
        </p:txBody>
      </p:sp>
      <p:sp>
        <p:nvSpPr>
          <p:cNvPr id="4" name="Text Placeholder 3"/>
          <p:cNvSpPr>
            <a:spLocks noGrp="1"/>
          </p:cNvSpPr>
          <p:nvPr>
            <p:ph type="body" sz="half" idx="2"/>
          </p:nvPr>
        </p:nvSpPr>
        <p:spPr>
          <a:xfrm>
            <a:off x="6096000" y="1600200"/>
            <a:ext cx="2133600" cy="3759200"/>
          </a:xfrm>
        </p:spPr>
        <p:txBody>
          <a:bodyPr anchor="b">
            <a:normAutofit/>
          </a:bodyPr>
          <a:lstStyle>
            <a:lvl1pPr marL="0" indent="0">
              <a:buNone/>
              <a:defRPr sz="2800">
                <a:solidFill>
                  <a:schemeClr val="accent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5173446-D6D7-4C14-A7ED-06E85AAD1467}" type="slidenum">
              <a:rPr lang="en-US" smtClean="0"/>
              <a:pPr>
                <a:defRPr/>
              </a:pPr>
              <a:t>‹#›</a:t>
            </a:fld>
            <a:endParaRPr lang="en-US" dirty="0"/>
          </a:p>
        </p:txBody>
      </p:sp>
    </p:spTree>
    <p:extLst>
      <p:ext uri="{BB962C8B-B14F-4D97-AF65-F5344CB8AC3E}">
        <p14:creationId xmlns:p14="http://schemas.microsoft.com/office/powerpoint/2010/main" val="144298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bottom graphic"/>
          <p:cNvGrpSpPr/>
          <p:nvPr/>
        </p:nvGrpSpPr>
        <p:grpSpPr>
          <a:xfrm>
            <a:off x="0" y="5409217"/>
            <a:ext cx="9144000" cy="1462483"/>
            <a:chOff x="0" y="4056912"/>
            <a:chExt cx="9144000" cy="1096862"/>
          </a:xfrm>
        </p:grpSpPr>
        <p:sp>
          <p:nvSpPr>
            <p:cNvPr id="21" name="Freeform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8"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grpSp>
      <p:grpSp>
        <p:nvGrpSpPr>
          <p:cNvPr id="7" name="squares"/>
          <p:cNvGrpSpPr/>
          <p:nvPr/>
        </p:nvGrpSpPr>
        <p:grpSpPr>
          <a:xfrm>
            <a:off x="1" y="800552"/>
            <a:ext cx="797475" cy="524183"/>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5" name="Footer Placeholder 4"/>
          <p:cNvSpPr>
            <a:spLocks noGrp="1"/>
          </p:cNvSpPr>
          <p:nvPr>
            <p:ph type="ftr" sz="quarter" idx="3"/>
          </p:nvPr>
        </p:nvSpPr>
        <p:spPr>
          <a:xfrm>
            <a:off x="914401" y="6448425"/>
            <a:ext cx="6217920" cy="180976"/>
          </a:xfrm>
          <a:prstGeom prst="rect">
            <a:avLst/>
          </a:prstGeom>
        </p:spPr>
        <p:txBody>
          <a:bodyPr vert="horz" lIns="121899" tIns="60949" rIns="121899" bIns="60949" rtlCol="0" anchor="ctr"/>
          <a:lstStyle>
            <a:lvl1pPr algn="l">
              <a:defRPr sz="1200">
                <a:solidFill>
                  <a:schemeClr val="tx1"/>
                </a:solidFill>
              </a:defRPr>
            </a:lvl1pPr>
          </a:lstStyle>
          <a:p>
            <a:pPr>
              <a:defRPr/>
            </a:pPr>
            <a:endParaRPr lang="en-US" dirty="0"/>
          </a:p>
        </p:txBody>
      </p:sp>
      <p:sp>
        <p:nvSpPr>
          <p:cNvPr id="2" name="Title Placeholder 1"/>
          <p:cNvSpPr>
            <a:spLocks noGrp="1"/>
          </p:cNvSpPr>
          <p:nvPr>
            <p:ph type="title"/>
          </p:nvPr>
        </p:nvSpPr>
        <p:spPr>
          <a:xfrm>
            <a:off x="914400" y="152400"/>
            <a:ext cx="7315200" cy="1295400"/>
          </a:xfrm>
          <a:prstGeom prst="rect">
            <a:avLst/>
          </a:prstGeom>
        </p:spPr>
        <p:txBody>
          <a:bodyPr vert="horz" lIns="121899" tIns="60949" rIns="121899" bIns="60949"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914400" y="1600200"/>
            <a:ext cx="7315200" cy="45720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162800" y="6448425"/>
            <a:ext cx="1066800" cy="180976"/>
          </a:xfrm>
          <a:prstGeom prst="rect">
            <a:avLst/>
          </a:prstGeom>
        </p:spPr>
        <p:txBody>
          <a:bodyPr vert="horz" lIns="121899" tIns="60949" rIns="121899" bIns="60949" rtlCol="0" anchor="ctr"/>
          <a:lstStyle>
            <a:lvl1pPr algn="r">
              <a:defRPr sz="1200">
                <a:solidFill>
                  <a:schemeClr val="tx1"/>
                </a:solidFill>
              </a:defRPr>
            </a:lvl1pPr>
          </a:lstStyle>
          <a:p>
            <a:pPr>
              <a:defRPr/>
            </a:pPr>
            <a:endParaRPr lang="en-US" dirty="0"/>
          </a:p>
        </p:txBody>
      </p:sp>
      <p:sp>
        <p:nvSpPr>
          <p:cNvPr id="6" name="Slide Number Placeholder 5"/>
          <p:cNvSpPr>
            <a:spLocks noGrp="1"/>
          </p:cNvSpPr>
          <p:nvPr>
            <p:ph type="sldNum" sz="quarter" idx="4"/>
          </p:nvPr>
        </p:nvSpPr>
        <p:spPr>
          <a:xfrm>
            <a:off x="8305800" y="6448425"/>
            <a:ext cx="609600" cy="180976"/>
          </a:xfrm>
          <a:prstGeom prst="rect">
            <a:avLst/>
          </a:prstGeom>
        </p:spPr>
        <p:txBody>
          <a:bodyPr vert="horz" lIns="121899" tIns="60949" rIns="121899" bIns="60949" rtlCol="0" anchor="ctr"/>
          <a:lstStyle>
            <a:lvl1pPr algn="r">
              <a:defRPr sz="1200">
                <a:solidFill>
                  <a:schemeClr val="tx1"/>
                </a:solidFill>
              </a:defRPr>
            </a:lvl1pPr>
          </a:lstStyle>
          <a:p>
            <a:pPr>
              <a:defRPr/>
            </a:pPr>
            <a:fld id="{2D1ED5E0-92AD-4AE1-BD1E-41DC363237B1}" type="slidenum">
              <a:rPr lang="en-US" smtClean="0"/>
              <a:pPr>
                <a:defRPr/>
              </a:pPr>
              <a:t>‹#›</a:t>
            </a:fld>
            <a:endParaRPr lang="en-US" dirty="0"/>
          </a:p>
        </p:txBody>
      </p:sp>
    </p:spTree>
    <p:extLst>
      <p:ext uri="{BB962C8B-B14F-4D97-AF65-F5344CB8AC3E}">
        <p14:creationId xmlns:p14="http://schemas.microsoft.com/office/powerpoint/2010/main" val="1782682660"/>
      </p:ext>
    </p:extLst>
  </p:cSld>
  <p:clrMap bg1="lt1" tx1="dk1" bg2="lt2" tx2="dk2" accent1="accent1" accent2="accent2" accent3="accent3" accent4="accent4" accent5="accent5" accent6="accent6" hlink="hlink" folHlink="folHlink"/>
  <p:sldLayoutIdLst>
    <p:sldLayoutId id="2147484110" r:id="rId1"/>
    <p:sldLayoutId id="2147484111" r:id="rId2"/>
    <p:sldLayoutId id="2147484112" r:id="rId3"/>
    <p:sldLayoutId id="2147484113" r:id="rId4"/>
    <p:sldLayoutId id="2147484114" r:id="rId5"/>
    <p:sldLayoutId id="2147484115" r:id="rId6"/>
    <p:sldLayoutId id="2147484116" r:id="rId7"/>
    <p:sldLayoutId id="2147484117" r:id="rId8"/>
    <p:sldLayoutId id="2147484118" r:id="rId9"/>
    <p:sldLayoutId id="2147484119" r:id="rId10"/>
    <p:sldLayoutId id="2147484120" r:id="rId11"/>
    <p:sldLayoutId id="2147484121" r:id="rId12"/>
    <p:sldLayoutId id="2147484122" r:id="rId13"/>
    <p:sldLayoutId id="2147484123"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800"/>
        </a:spcBef>
        <a:buClr>
          <a:schemeClr val="accent1"/>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images.google.com/imgres?imgurl=http://www.painfoundation.org/Images1/pomegranate.jpg&amp;imgrefurl=http://www.painfoundation.org/eNews2005/1005/index.htm&amp;h=750&amp;w=1050&amp;sz=77&amp;hl=en&amp;start=1&amp;sig2=U_8lvuDz3Qjq7wfK1rC99g&amp;usg=__uO589IFS4YZ63Cjnm4pgy3ABf8k=&amp;tbnid=0t9W0dWBK7R7OM:&amp;tbnh=107&amp;tbnw=150&amp;ei=xEHiSPmsK4XOggKU-pnRCA&amp;prev=/images?q=national+pomegranate+month&amp;imgsz=xxlarge&amp;gbv=2&amp;hl=en&amp;safe=activ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0.jpeg"/><Relationship Id="rId1" Type="http://schemas.openxmlformats.org/officeDocument/2006/relationships/slideLayout" Target="../slideLayouts/slideLayout12.xml"/><Relationship Id="rId4" Type="http://schemas.openxmlformats.org/officeDocument/2006/relationships/image" Target="../media/image21.wmf"/></Relationships>
</file>

<file path=ppt/slides/_rels/slide2.xml.rels><?xml version="1.0" encoding="UTF-8" standalone="yes"?>
<Relationships xmlns="http://schemas.openxmlformats.org/package/2006/relationships"><Relationship Id="rId3" Type="http://schemas.openxmlformats.org/officeDocument/2006/relationships/hyperlink" Target="http://images.google.com/imgres?imgurl=http://www.who.or.jp/images/FruitsVegs.jpg&amp;imgrefurl=http://www.who.or.jp/events.html&amp;h=978&amp;w=1008&amp;sz=41&amp;hl=en&amp;start=3&amp;sig2=JJPRyQSIRfpnnYpsu4nbug&amp;usg=__iJDd7AvFk_dJcaAtqFCE9oXcX4Y=&amp;tbnid=h7Fckdq0YwtjnM:&amp;tbnh=146&amp;tbnw=150&amp;ei=2UDiSJ3-IJHGgQKD34nMCA&amp;prev=/images?q=fruit+and+vegetables&amp;imgsz=xxlarge&amp;gbv=2&amp;hl=en&amp;safe=active"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jp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wmf"/></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wmf"/></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nutrition.nv.gov/Programs/Fresh_Fruit_and_Vegetable_Program_(FFVP)/" TargetMode="External"/><Relationship Id="rId4" Type="http://schemas.openxmlformats.org/officeDocument/2006/relationships/image" Target="../media/image28.wmf"/></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3.xml.rels><?xml version="1.0" encoding="UTF-8" standalone="yes"?>
<Relationships xmlns="http://schemas.openxmlformats.org/package/2006/relationships"><Relationship Id="rId3" Type="http://schemas.openxmlformats.org/officeDocument/2006/relationships/hyperlink" Target="http://images.google.com/imgres?imgurl=http://farm4.static.flickr.com/3020/2743105572_4be8e467ff.jpg?v=0&amp;imgrefurl=http://flickr.com/photos/dbroberg/2743105572/&amp;h=803&amp;w=1200&amp;sz=88&amp;hl=en&amp;start=78&amp;sig2=TRAd1s9riQ3vRF2EzjDrRQ&amp;usg=__-haMJh4UgHDIjHFlTak7XfgmZSA=&amp;tbnid=pZJUri6-74gxGM:&amp;tbnh=100&amp;tbnw=150&amp;ei=l0HiSP2AOZ3MggKf4vDhCA&amp;prev=/images?q=fruit+and+vegetables&amp;start=60&amp;imgsz=xxlarge&amp;gbv=2&amp;ndsp=20&amp;hl=en&amp;safe=active&amp;sa=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12.jpeg"/></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12.jpeg"/></Relationships>
</file>

<file path=ppt/slides/_rels/slide42.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1.wmf"/></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46.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8.jpg"/><Relationship Id="rId4" Type="http://schemas.openxmlformats.org/officeDocument/2006/relationships/image" Target="../media/image44.jpeg"/></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9.xml.rels><?xml version="1.0" encoding="UTF-8" standalone="yes"?>
<Relationships xmlns="http://schemas.openxmlformats.org/package/2006/relationships"><Relationship Id="rId3" Type="http://schemas.openxmlformats.org/officeDocument/2006/relationships/hyperlink" Target="http://nutrition.nv.gov/Resources/Fruit_and_Vegetable_Resources/"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2.jp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4.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ctrTitle"/>
          </p:nvPr>
        </p:nvSpPr>
        <p:spPr>
          <a:xfrm>
            <a:off x="1371600" y="762000"/>
            <a:ext cx="7391399" cy="1124396"/>
          </a:xfrm>
        </p:spPr>
        <p:txBody>
          <a:bodyPr>
            <a:normAutofit/>
          </a:bodyPr>
          <a:lstStyle/>
          <a:p>
            <a:pPr indent="0" algn="ctr" eaLnBrk="1" fontAlgn="auto" hangingPunct="1">
              <a:spcAft>
                <a:spcPts val="0"/>
              </a:spcAft>
              <a:defRPr/>
            </a:pPr>
            <a:r>
              <a:rPr lang="en-US" sz="4000" dirty="0">
                <a:solidFill>
                  <a:schemeClr val="tx2">
                    <a:tint val="100000"/>
                    <a:shade val="90000"/>
                    <a:satMod val="250000"/>
                    <a:alpha val="100000"/>
                  </a:schemeClr>
                </a:solidFill>
              </a:rPr>
              <a:t>Fresh Fruit &amp; Vegetable Program </a:t>
            </a:r>
            <a:r>
              <a:rPr lang="en-US" sz="4000" dirty="0" smtClean="0">
                <a:solidFill>
                  <a:schemeClr val="tx2">
                    <a:tint val="100000"/>
                    <a:shade val="90000"/>
                    <a:satMod val="250000"/>
                    <a:alpha val="100000"/>
                  </a:schemeClr>
                </a:solidFill>
              </a:rPr>
              <a:t>Training  2015</a:t>
            </a:r>
            <a:endParaRPr lang="en-US" sz="4000" dirty="0">
              <a:solidFill>
                <a:schemeClr val="tx2">
                  <a:tint val="100000"/>
                  <a:shade val="90000"/>
                  <a:satMod val="250000"/>
                  <a:alpha val="100000"/>
                </a:schemeClr>
              </a:solidFill>
            </a:endParaRPr>
          </a:p>
        </p:txBody>
      </p:sp>
      <p:sp>
        <p:nvSpPr>
          <p:cNvPr id="2" name="Subtitle 1"/>
          <p:cNvSpPr>
            <a:spLocks noGrp="1"/>
          </p:cNvSpPr>
          <p:nvPr>
            <p:ph type="subTitle" idx="1"/>
          </p:nvPr>
        </p:nvSpPr>
        <p:spPr/>
        <p:txBody>
          <a:bodyPr>
            <a:normAutofit fontScale="85000" lnSpcReduction="20000"/>
          </a:bodyPr>
          <a:lstStyle/>
          <a:p>
            <a:pPr algn="ctr"/>
            <a:r>
              <a:rPr lang="en-US" dirty="0" smtClean="0"/>
              <a:t>Nevada Department of Agriculture</a:t>
            </a:r>
          </a:p>
          <a:p>
            <a:pPr algn="ctr"/>
            <a:r>
              <a:rPr lang="en-US" dirty="0" smtClean="0"/>
              <a:t>Food and Nutrition Division</a:t>
            </a:r>
            <a:endParaRPr lang="en-US" dirty="0"/>
          </a:p>
        </p:txBody>
      </p:sp>
      <p:pic>
        <p:nvPicPr>
          <p:cNvPr id="1331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77439" y="6019800"/>
            <a:ext cx="647271" cy="6858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WHO CAN RECEIVE FRUITS AND VEGETABLES  </a:t>
            </a:r>
            <a:endParaRPr lang="en-US" dirty="0">
              <a:solidFill>
                <a:schemeClr val="tx2">
                  <a:tint val="100000"/>
                  <a:shade val="90000"/>
                  <a:satMod val="250000"/>
                  <a:alpha val="100000"/>
                </a:schemeClr>
              </a:solidFill>
            </a:endParaRPr>
          </a:p>
        </p:txBody>
      </p:sp>
      <p:sp>
        <p:nvSpPr>
          <p:cNvPr id="23555" name="Content Placeholder 2"/>
          <p:cNvSpPr>
            <a:spLocks noGrp="1"/>
          </p:cNvSpPr>
          <p:nvPr>
            <p:ph idx="1"/>
          </p:nvPr>
        </p:nvSpPr>
        <p:spPr/>
        <p:txBody>
          <a:bodyPr>
            <a:normAutofit/>
          </a:bodyPr>
          <a:lstStyle/>
          <a:p>
            <a:pPr lvl="1" eaLnBrk="1" hangingPunct="1">
              <a:buFont typeface="Arial" panose="020B0604020202020204" pitchFamily="34" charset="0"/>
              <a:buChar char="•"/>
            </a:pPr>
            <a:r>
              <a:rPr lang="en-US" altLang="en-US" sz="2800" dirty="0" smtClean="0"/>
              <a:t>Any child who is enrolled in the school and who is present during the meal service may participate.</a:t>
            </a:r>
          </a:p>
          <a:p>
            <a:pPr lvl="1" eaLnBrk="1" hangingPunct="1">
              <a:buFont typeface="Arial" panose="020B0604020202020204" pitchFamily="34" charset="0"/>
              <a:buChar char="•"/>
            </a:pPr>
            <a:endParaRPr lang="en-US" altLang="en-US" sz="2800" dirty="0" smtClean="0"/>
          </a:p>
          <a:p>
            <a:pPr lvl="1" eaLnBrk="1" hangingPunct="1">
              <a:buFont typeface="Arial" panose="020B0604020202020204" pitchFamily="34" charset="0"/>
              <a:buChar char="•"/>
            </a:pPr>
            <a:r>
              <a:rPr lang="en-US" altLang="en-US" sz="2800" dirty="0" smtClean="0"/>
              <a:t>Cannot be used as gifts or rewards.  You cannot withhold participation to discipline students.</a:t>
            </a:r>
          </a:p>
          <a:p>
            <a:pPr lvl="1" eaLnBrk="1" hangingPunct="1">
              <a:buFont typeface="Wingdings" pitchFamily="2" charset="2"/>
              <a:buChar char="§"/>
            </a:pPr>
            <a:endParaRPr lang="en-US" altLang="en-US" sz="3200" dirty="0" smtClean="0"/>
          </a:p>
          <a:p>
            <a:pPr lvl="1" eaLnBrk="1" hangingPunct="1">
              <a:buFont typeface="Wingdings" pitchFamily="2" charset="2"/>
              <a:buChar char="§"/>
            </a:pPr>
            <a:endParaRPr lang="en-US" altLang="en-US" dirty="0" smtClean="0"/>
          </a:p>
        </p:txBody>
      </p:sp>
      <p:pic>
        <p:nvPicPr>
          <p:cNvPr id="23556" name="Picture 21">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10737" y="4901563"/>
            <a:ext cx="1676400" cy="111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275021" y="6019800"/>
            <a:ext cx="652107" cy="6858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BEST TIME TO SERVE</a:t>
            </a:r>
            <a:endParaRPr lang="en-US" dirty="0">
              <a:solidFill>
                <a:schemeClr val="tx2">
                  <a:tint val="100000"/>
                  <a:shade val="90000"/>
                  <a:satMod val="250000"/>
                  <a:alpha val="100000"/>
                </a:schemeClr>
              </a:solidFill>
            </a:endParaRPr>
          </a:p>
        </p:txBody>
      </p:sp>
      <p:sp>
        <p:nvSpPr>
          <p:cNvPr id="24579" name="Content Placeholder 2"/>
          <p:cNvSpPr>
            <a:spLocks noGrp="1"/>
          </p:cNvSpPr>
          <p:nvPr>
            <p:ph idx="1"/>
          </p:nvPr>
        </p:nvSpPr>
        <p:spPr/>
        <p:txBody>
          <a:bodyPr/>
          <a:lstStyle/>
          <a:p>
            <a:pPr eaLnBrk="1" hangingPunct="1"/>
            <a:r>
              <a:rPr lang="en-US" altLang="en-US" sz="3200" dirty="0" smtClean="0"/>
              <a:t>During school activities</a:t>
            </a:r>
          </a:p>
          <a:p>
            <a:pPr eaLnBrk="1" hangingPunct="1"/>
            <a:r>
              <a:rPr lang="en-US" altLang="en-US" sz="3200" dirty="0" smtClean="0"/>
              <a:t>Offer multiple times a day</a:t>
            </a:r>
          </a:p>
          <a:p>
            <a:pPr lvl="1"/>
            <a:r>
              <a:rPr lang="en-US" altLang="en-US" sz="2800" dirty="0" smtClean="0"/>
              <a:t>Morning break</a:t>
            </a:r>
          </a:p>
          <a:p>
            <a:pPr lvl="1"/>
            <a:r>
              <a:rPr lang="en-US" altLang="en-US" sz="2800" dirty="0" smtClean="0"/>
              <a:t>Afternoon break</a:t>
            </a:r>
          </a:p>
          <a:p>
            <a:pPr eaLnBrk="1" hangingPunct="1"/>
            <a:r>
              <a:rPr lang="en-US" altLang="en-US" sz="3200" dirty="0" smtClean="0"/>
              <a:t>During classroom time to incorporate service with a lesson plan</a:t>
            </a:r>
          </a:p>
          <a:p>
            <a:pPr marL="0" indent="0" eaLnBrk="1" hangingPunct="1">
              <a:buNone/>
            </a:pPr>
            <a:endParaRPr lang="en-US" altLang="en-US" dirty="0" smtClean="0"/>
          </a:p>
          <a:p>
            <a:pPr eaLnBrk="1" hangingPunct="1">
              <a:buFont typeface="Wingdings 2" pitchFamily="18" charset="2"/>
              <a:buNone/>
            </a:pPr>
            <a:endParaRPr lang="en-US" altLang="en-US" dirty="0" smtClean="0"/>
          </a:p>
          <a:p>
            <a:pPr eaLnBrk="1" hangingPunct="1">
              <a:buFont typeface="Wingdings 2" pitchFamily="18" charset="2"/>
              <a:buNone/>
            </a:pPr>
            <a:endParaRPr lang="en-US" altLang="en-US" dirty="0" smtClean="0"/>
          </a:p>
        </p:txBody>
      </p:sp>
      <p:pic>
        <p:nvPicPr>
          <p:cNvPr id="2458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275021" y="6019800"/>
            <a:ext cx="652107" cy="6858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4581" name="Picture 3" descr="C:\Documents and Settings\jsams\Local Settings\Temporary Internet Files\Content.IE5\G7H7YEJD\MCj0441468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048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BEST PLACE TO SERVE</a:t>
            </a:r>
            <a:endParaRPr lang="en-US" dirty="0">
              <a:solidFill>
                <a:schemeClr val="tx2">
                  <a:tint val="100000"/>
                  <a:shade val="90000"/>
                  <a:satMod val="250000"/>
                  <a:alpha val="100000"/>
                </a:schemeClr>
              </a:solidFill>
            </a:endParaRPr>
          </a:p>
        </p:txBody>
      </p:sp>
      <p:sp>
        <p:nvSpPr>
          <p:cNvPr id="25603" name="Content Placeholder 2"/>
          <p:cNvSpPr>
            <a:spLocks noGrp="1"/>
          </p:cNvSpPr>
          <p:nvPr>
            <p:ph idx="1"/>
          </p:nvPr>
        </p:nvSpPr>
        <p:spPr/>
        <p:txBody>
          <a:bodyPr/>
          <a:lstStyle/>
          <a:p>
            <a:pPr eaLnBrk="1" hangingPunct="1"/>
            <a:r>
              <a:rPr lang="en-US" altLang="en-US" sz="3200" dirty="0" smtClean="0">
                <a:solidFill>
                  <a:srgbClr val="000000"/>
                </a:solidFill>
              </a:rPr>
              <a:t>Inside classrooms</a:t>
            </a:r>
          </a:p>
          <a:p>
            <a:pPr eaLnBrk="1" hangingPunct="1"/>
            <a:r>
              <a:rPr lang="en-US" altLang="en-US" sz="3200" dirty="0" smtClean="0"/>
              <a:t>In hallways</a:t>
            </a:r>
          </a:p>
          <a:p>
            <a:pPr eaLnBrk="1" hangingPunct="1"/>
            <a:r>
              <a:rPr lang="en-US" altLang="en-US" sz="3200" dirty="0" smtClean="0"/>
              <a:t>At kiosks</a:t>
            </a:r>
          </a:p>
          <a:p>
            <a:pPr lvl="0">
              <a:buClr>
                <a:srgbClr val="89C01C"/>
              </a:buClr>
            </a:pPr>
            <a:r>
              <a:rPr lang="en-US" altLang="en-US" sz="3200" dirty="0" smtClean="0">
                <a:solidFill>
                  <a:srgbClr val="000000"/>
                </a:solidFill>
              </a:rPr>
              <a:t>School’s </a:t>
            </a:r>
            <a:r>
              <a:rPr lang="en-US" altLang="en-US" sz="3200" dirty="0">
                <a:solidFill>
                  <a:srgbClr val="000000"/>
                </a:solidFill>
              </a:rPr>
              <a:t>office</a:t>
            </a:r>
          </a:p>
          <a:p>
            <a:pPr eaLnBrk="1" hangingPunct="1"/>
            <a:r>
              <a:rPr lang="en-US" altLang="en-US" sz="3200" dirty="0" smtClean="0"/>
              <a:t>As part of nutrition education activities</a:t>
            </a:r>
          </a:p>
        </p:txBody>
      </p:sp>
      <p:pic>
        <p:nvPicPr>
          <p:cNvPr id="2560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275021" y="6019800"/>
            <a:ext cx="652107" cy="6858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5605" name="Picture 2" descr="C:\Documents and Settings\jsams\Local Settings\Temporary Internet Files\Content.IE5\Z24FN50X\MPj043957900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457200"/>
            <a:ext cx="2732088"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a:xfrm>
            <a:off x="914400" y="152400"/>
            <a:ext cx="7686674" cy="1295400"/>
          </a:xfrm>
        </p:spPr>
        <p:txBody>
          <a:bodyPr>
            <a:normAutofit fontScale="90000"/>
          </a:bodyPr>
          <a:lstStyle/>
          <a:p>
            <a:pPr marL="54864" indent="0" eaLnBrk="1" fontAlgn="auto" hangingPunct="1">
              <a:spcAft>
                <a:spcPts val="0"/>
              </a:spcAft>
              <a:defRPr/>
            </a:pPr>
            <a:r>
              <a:rPr lang="en-US" sz="4000" dirty="0" smtClean="0">
                <a:solidFill>
                  <a:schemeClr val="tx2">
                    <a:tint val="100000"/>
                    <a:shade val="90000"/>
                    <a:satMod val="250000"/>
                    <a:alpha val="100000"/>
                  </a:schemeClr>
                </a:solidFill>
              </a:rPr>
              <a:t>WHICH FRUITS AND VEGETABLES</a:t>
            </a:r>
            <a:endParaRPr lang="en-US" sz="2000" dirty="0">
              <a:solidFill>
                <a:schemeClr val="tx2">
                  <a:tint val="100000"/>
                  <a:shade val="90000"/>
                  <a:satMod val="250000"/>
                  <a:alpha val="100000"/>
                </a:schemeClr>
              </a:solidFill>
            </a:endParaRPr>
          </a:p>
        </p:txBody>
      </p:sp>
      <p:sp>
        <p:nvSpPr>
          <p:cNvPr id="26627" name="Rectangle 3"/>
          <p:cNvSpPr>
            <a:spLocks noGrp="1" noChangeArrowheads="1"/>
          </p:cNvSpPr>
          <p:nvPr>
            <p:ph idx="1"/>
          </p:nvPr>
        </p:nvSpPr>
        <p:spPr/>
        <p:txBody>
          <a:bodyPr/>
          <a:lstStyle/>
          <a:p>
            <a:pPr eaLnBrk="1" hangingPunct="1">
              <a:lnSpc>
                <a:spcPct val="90000"/>
              </a:lnSpc>
            </a:pPr>
            <a:r>
              <a:rPr lang="en-US" altLang="en-US" dirty="0" smtClean="0"/>
              <a:t>What is allowed</a:t>
            </a:r>
          </a:p>
          <a:p>
            <a:pPr lvl="1" eaLnBrk="1" hangingPunct="1">
              <a:lnSpc>
                <a:spcPct val="90000"/>
              </a:lnSpc>
            </a:pPr>
            <a:r>
              <a:rPr lang="en-US" altLang="en-US" dirty="0" smtClean="0"/>
              <a:t>Fresh fruits and vegetables </a:t>
            </a:r>
          </a:p>
          <a:p>
            <a:pPr lvl="1" eaLnBrk="1" hangingPunct="1">
              <a:lnSpc>
                <a:spcPct val="90000"/>
              </a:lnSpc>
            </a:pPr>
            <a:r>
              <a:rPr lang="en-US" altLang="en-US" dirty="0" smtClean="0"/>
              <a:t>Introduce </a:t>
            </a:r>
            <a:r>
              <a:rPr lang="en-US" altLang="en-US" dirty="0" smtClean="0">
                <a:solidFill>
                  <a:srgbClr val="000000"/>
                </a:solidFill>
              </a:rPr>
              <a:t>children to </a:t>
            </a:r>
            <a:r>
              <a:rPr lang="en-US" altLang="en-US" b="1" dirty="0" smtClean="0">
                <a:solidFill>
                  <a:srgbClr val="000000"/>
                </a:solidFill>
              </a:rPr>
              <a:t>new</a:t>
            </a:r>
            <a:r>
              <a:rPr lang="en-US" altLang="en-US" dirty="0" smtClean="0">
                <a:solidFill>
                  <a:srgbClr val="000000"/>
                </a:solidFill>
              </a:rPr>
              <a:t> and </a:t>
            </a:r>
            <a:r>
              <a:rPr lang="en-US" altLang="en-US" b="1" dirty="0" smtClean="0">
                <a:solidFill>
                  <a:srgbClr val="000000"/>
                </a:solidFill>
              </a:rPr>
              <a:t>different</a:t>
            </a:r>
            <a:r>
              <a:rPr lang="en-US" altLang="en-US" dirty="0" smtClean="0">
                <a:solidFill>
                  <a:srgbClr val="000000"/>
                </a:solidFill>
              </a:rPr>
              <a:t> </a:t>
            </a:r>
            <a:r>
              <a:rPr lang="en-US" altLang="en-US" dirty="0" smtClean="0"/>
              <a:t>fruits and vegetables </a:t>
            </a:r>
          </a:p>
          <a:p>
            <a:pPr lvl="1" eaLnBrk="1" hangingPunct="1">
              <a:lnSpc>
                <a:spcPct val="90000"/>
              </a:lnSpc>
            </a:pPr>
            <a:r>
              <a:rPr lang="en-US" altLang="en-US" dirty="0" smtClean="0"/>
              <a:t>New: Kiwi, star fruit, pomegranate</a:t>
            </a:r>
          </a:p>
          <a:p>
            <a:pPr lvl="1" eaLnBrk="1" hangingPunct="1">
              <a:lnSpc>
                <a:spcPct val="90000"/>
              </a:lnSpc>
            </a:pPr>
            <a:r>
              <a:rPr lang="en-US" altLang="en-US" dirty="0" smtClean="0"/>
              <a:t>Different: Pears example – Bartlett, </a:t>
            </a:r>
          </a:p>
          <a:p>
            <a:pPr lvl="1" eaLnBrk="1" hangingPunct="1">
              <a:lnSpc>
                <a:spcPct val="90000"/>
              </a:lnSpc>
              <a:buFontTx/>
              <a:buNone/>
            </a:pPr>
            <a:r>
              <a:rPr lang="en-US" altLang="en-US" dirty="0" smtClean="0"/>
              <a:t>	Bosc, and Seckel</a:t>
            </a:r>
          </a:p>
        </p:txBody>
      </p:sp>
      <p:pic>
        <p:nvPicPr>
          <p:cNvPr id="266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275021" y="6019800"/>
            <a:ext cx="652107" cy="6858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6629" name="Picture 2" descr="C:\Documents and Settings\jsams\Local Settings\Temporary Internet Files\Content.IE5\Z24FN50X\MCj0441322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51054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914400" y="152400"/>
            <a:ext cx="7686674" cy="1295400"/>
          </a:xfrm>
        </p:spPr>
        <p:txBody>
          <a:bodyPr>
            <a:normAutofit/>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WHICH FRUITS AND VEGETABLES</a:t>
            </a:r>
            <a:endParaRPr lang="en-US" dirty="0">
              <a:solidFill>
                <a:schemeClr val="tx2">
                  <a:tint val="100000"/>
                  <a:shade val="90000"/>
                  <a:satMod val="250000"/>
                  <a:alpha val="100000"/>
                </a:schemeClr>
              </a:solidFill>
            </a:endParaRPr>
          </a:p>
        </p:txBody>
      </p:sp>
      <p:sp>
        <p:nvSpPr>
          <p:cNvPr id="27651" name="Rectangle 3"/>
          <p:cNvSpPr>
            <a:spLocks noGrp="1" noChangeArrowheads="1"/>
          </p:cNvSpPr>
          <p:nvPr>
            <p:ph idx="1"/>
          </p:nvPr>
        </p:nvSpPr>
        <p:spPr>
          <a:xfrm>
            <a:off x="914400" y="1600200"/>
            <a:ext cx="7315200" cy="5105400"/>
          </a:xfrm>
        </p:spPr>
        <p:txBody>
          <a:bodyPr>
            <a:normAutofit/>
          </a:bodyPr>
          <a:lstStyle/>
          <a:p>
            <a:pPr eaLnBrk="1" hangingPunct="1"/>
            <a:r>
              <a:rPr lang="en-US" altLang="en-US" sz="2800" dirty="0" smtClean="0"/>
              <a:t>What is LIMITED</a:t>
            </a:r>
          </a:p>
          <a:p>
            <a:pPr lvl="1" eaLnBrk="1" hangingPunct="1"/>
            <a:r>
              <a:rPr lang="en-US" altLang="en-US" sz="2400" dirty="0" smtClean="0"/>
              <a:t>Dips for vegetables </a:t>
            </a:r>
            <a:r>
              <a:rPr lang="en-US" altLang="en-US" sz="1800" dirty="0" smtClean="0"/>
              <a:t>(serving size ~ 1-2 tablespoons)</a:t>
            </a:r>
          </a:p>
          <a:p>
            <a:pPr lvl="2" eaLnBrk="1" hangingPunct="1"/>
            <a:r>
              <a:rPr lang="en-US" altLang="en-US" sz="2000" dirty="0" smtClean="0"/>
              <a:t>Low-fat, non-fat, or yogurt-based dips</a:t>
            </a:r>
          </a:p>
          <a:p>
            <a:pPr lvl="2" eaLnBrk="1" hangingPunct="1"/>
            <a:r>
              <a:rPr lang="en-US" altLang="en-US" sz="2000" dirty="0" smtClean="0"/>
              <a:t>Salad dressing (low-fat) when taste testing lettuce greens</a:t>
            </a:r>
          </a:p>
          <a:p>
            <a:pPr lvl="1" eaLnBrk="1" hangingPunct="1"/>
            <a:r>
              <a:rPr lang="en-US" altLang="en-US" sz="2400" dirty="0" smtClean="0"/>
              <a:t>Cooked vegetables</a:t>
            </a:r>
          </a:p>
          <a:p>
            <a:pPr lvl="2" eaLnBrk="1" hangingPunct="1"/>
            <a:r>
              <a:rPr lang="en-US" altLang="en-US" sz="2000" dirty="0" smtClean="0"/>
              <a:t>Limited to once-a-week and </a:t>
            </a:r>
            <a:r>
              <a:rPr lang="en-US" altLang="en-US" sz="2000" dirty="0" smtClean="0">
                <a:solidFill>
                  <a:srgbClr val="000000"/>
                </a:solidFill>
              </a:rPr>
              <a:t>MUST be part of a nutrition education lesson</a:t>
            </a:r>
          </a:p>
          <a:p>
            <a:pPr lvl="2" eaLnBrk="1" hangingPunct="1"/>
            <a:r>
              <a:rPr lang="en-US" altLang="en-US" sz="2000" b="1" i="1" dirty="0" smtClean="0">
                <a:solidFill>
                  <a:srgbClr val="000000"/>
                </a:solidFill>
              </a:rPr>
              <a:t>Only fresh vegetables that are </a:t>
            </a:r>
            <a:r>
              <a:rPr lang="en-US" altLang="en-US" sz="2000" b="1" i="1" u="sng" dirty="0" smtClean="0">
                <a:solidFill>
                  <a:srgbClr val="000000"/>
                </a:solidFill>
              </a:rPr>
              <a:t>not normally</a:t>
            </a:r>
            <a:r>
              <a:rPr lang="en-US" altLang="en-US" sz="2000" b="1" i="1" dirty="0" smtClean="0">
                <a:solidFill>
                  <a:srgbClr val="000000"/>
                </a:solidFill>
              </a:rPr>
              <a:t> </a:t>
            </a:r>
            <a:r>
              <a:rPr lang="en-US" altLang="en-US" sz="2000" b="1" i="1" dirty="0" smtClean="0"/>
              <a:t>eaten raw may be cooked</a:t>
            </a:r>
            <a:r>
              <a:rPr lang="en-US" altLang="en-US" sz="2000" dirty="0" smtClean="0"/>
              <a:t> </a:t>
            </a:r>
          </a:p>
          <a:p>
            <a:pPr lvl="2" eaLnBrk="1" hangingPunct="1"/>
            <a:r>
              <a:rPr lang="en-US" altLang="en-US" sz="2000" dirty="0" smtClean="0"/>
              <a:t>May not claim any additional ingredients that are part of the cooked fresh vegetables dish</a:t>
            </a:r>
            <a:endParaRPr lang="en-US" altLang="en-US" sz="1800" dirty="0" smtClean="0"/>
          </a:p>
        </p:txBody>
      </p:sp>
      <p:pic>
        <p:nvPicPr>
          <p:cNvPr id="2765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275021" y="6019800"/>
            <a:ext cx="652107" cy="6858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WHAT IS NOT ALLOWED</a:t>
            </a:r>
            <a:endParaRPr lang="en-US" dirty="0">
              <a:solidFill>
                <a:schemeClr val="tx2">
                  <a:tint val="100000"/>
                  <a:shade val="90000"/>
                  <a:satMod val="250000"/>
                  <a:alpha val="100000"/>
                </a:schemeClr>
              </a:solidFill>
            </a:endParaRPr>
          </a:p>
        </p:txBody>
      </p:sp>
      <p:sp>
        <p:nvSpPr>
          <p:cNvPr id="28675" name="Content Placeholder 2"/>
          <p:cNvSpPr>
            <a:spLocks noGrp="1"/>
          </p:cNvSpPr>
          <p:nvPr>
            <p:ph sz="half" idx="1"/>
          </p:nvPr>
        </p:nvSpPr>
        <p:spPr/>
        <p:txBody>
          <a:bodyPr>
            <a:normAutofit lnSpcReduction="10000"/>
          </a:bodyPr>
          <a:lstStyle/>
          <a:p>
            <a:pPr lvl="1" eaLnBrk="1" hangingPunct="1">
              <a:buFont typeface="Wingdings" pitchFamily="2" charset="2"/>
              <a:buChar char="§"/>
            </a:pPr>
            <a:endParaRPr lang="en-US" altLang="en-US" sz="2800" dirty="0" smtClean="0"/>
          </a:p>
          <a:p>
            <a:pPr lvl="1" eaLnBrk="1" hangingPunct="1">
              <a:buFont typeface="Arial" panose="020B0604020202020204" pitchFamily="34" charset="0"/>
              <a:buChar char="•"/>
            </a:pPr>
            <a:r>
              <a:rPr lang="en-US" altLang="en-US" sz="2800" dirty="0" smtClean="0"/>
              <a:t>Processed or preserved produce</a:t>
            </a:r>
          </a:p>
          <a:p>
            <a:pPr lvl="1" eaLnBrk="1" hangingPunct="1">
              <a:buFont typeface="Arial" panose="020B0604020202020204" pitchFamily="34" charset="0"/>
              <a:buChar char="•"/>
            </a:pPr>
            <a:r>
              <a:rPr lang="en-US" altLang="en-US" sz="2800" dirty="0" smtClean="0"/>
              <a:t>Dip for fruit</a:t>
            </a:r>
          </a:p>
          <a:p>
            <a:pPr lvl="1" eaLnBrk="1" hangingPunct="1">
              <a:buFont typeface="Arial" panose="020B0604020202020204" pitchFamily="34" charset="0"/>
              <a:buChar char="•"/>
            </a:pPr>
            <a:r>
              <a:rPr lang="en-US" altLang="en-US" sz="2800" dirty="0" smtClean="0"/>
              <a:t>Fruit leather</a:t>
            </a:r>
          </a:p>
          <a:p>
            <a:pPr lvl="1" eaLnBrk="1" hangingPunct="1">
              <a:buFont typeface="Arial" panose="020B0604020202020204" pitchFamily="34" charset="0"/>
              <a:buChar char="•"/>
            </a:pPr>
            <a:r>
              <a:rPr lang="en-US" altLang="en-US" sz="2800" dirty="0" smtClean="0"/>
              <a:t>Jellied fruit</a:t>
            </a:r>
          </a:p>
          <a:p>
            <a:pPr lvl="1" eaLnBrk="1" hangingPunct="1">
              <a:buFont typeface="Arial" panose="020B0604020202020204" pitchFamily="34" charset="0"/>
              <a:buChar char="•"/>
            </a:pPr>
            <a:r>
              <a:rPr lang="en-US" altLang="en-US" sz="2800" dirty="0" smtClean="0"/>
              <a:t>Trail mix</a:t>
            </a:r>
          </a:p>
          <a:p>
            <a:pPr lvl="1" eaLnBrk="1" hangingPunct="1">
              <a:buFont typeface="Arial" panose="020B0604020202020204" pitchFamily="34" charset="0"/>
              <a:buChar char="•"/>
            </a:pPr>
            <a:r>
              <a:rPr lang="en-US" altLang="en-US" sz="2800" dirty="0" smtClean="0"/>
              <a:t>Nuts</a:t>
            </a:r>
          </a:p>
        </p:txBody>
      </p:sp>
      <p:sp>
        <p:nvSpPr>
          <p:cNvPr id="28676" name="Content Placeholder 3"/>
          <p:cNvSpPr>
            <a:spLocks noGrp="1"/>
          </p:cNvSpPr>
          <p:nvPr>
            <p:ph sz="half" idx="2"/>
          </p:nvPr>
        </p:nvSpPr>
        <p:spPr/>
        <p:txBody>
          <a:bodyPr>
            <a:normAutofit lnSpcReduction="10000"/>
          </a:bodyPr>
          <a:lstStyle/>
          <a:p>
            <a:pPr eaLnBrk="1" hangingPunct="1"/>
            <a:endParaRPr lang="en-US" altLang="en-US" dirty="0" smtClean="0"/>
          </a:p>
          <a:p>
            <a:pPr eaLnBrk="1" hangingPunct="1"/>
            <a:r>
              <a:rPr lang="en-US" altLang="en-US" dirty="0" smtClean="0"/>
              <a:t>Cottage Cheese</a:t>
            </a:r>
          </a:p>
          <a:p>
            <a:pPr eaLnBrk="1" hangingPunct="1"/>
            <a:r>
              <a:rPr lang="en-US" altLang="en-US" dirty="0" smtClean="0"/>
              <a:t>Fruit or vegetable pizza</a:t>
            </a:r>
          </a:p>
          <a:p>
            <a:pPr eaLnBrk="1" hangingPunct="1"/>
            <a:r>
              <a:rPr lang="en-US" altLang="en-US" dirty="0" smtClean="0"/>
              <a:t>Smoothies</a:t>
            </a:r>
          </a:p>
          <a:p>
            <a:pPr eaLnBrk="1" hangingPunct="1"/>
            <a:r>
              <a:rPr lang="en-US" altLang="en-US" dirty="0" smtClean="0">
                <a:solidFill>
                  <a:srgbClr val="000000"/>
                </a:solidFill>
              </a:rPr>
              <a:t>Most non-food items, except those allowed under administrative or operational costs</a:t>
            </a:r>
          </a:p>
        </p:txBody>
      </p:sp>
      <p:pic>
        <p:nvPicPr>
          <p:cNvPr id="2867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275021" y="6019800"/>
            <a:ext cx="652107" cy="6858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8678" name="Picture 2" descr="C:\Documents and Settings\jsams\Local Settings\Temporary Internet Files\Content.IE5\GTEN85M7\MCj0441321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7838" y="4572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DISPERSEMENT OF FUNDS</a:t>
            </a:r>
            <a:endParaRPr lang="en-US" dirty="0">
              <a:solidFill>
                <a:schemeClr val="tx2">
                  <a:tint val="100000"/>
                  <a:shade val="90000"/>
                  <a:satMod val="250000"/>
                  <a:alpha val="100000"/>
                </a:schemeClr>
              </a:solidFill>
            </a:endParaRPr>
          </a:p>
        </p:txBody>
      </p:sp>
      <p:sp>
        <p:nvSpPr>
          <p:cNvPr id="21507" name="Content Placeholder 2"/>
          <p:cNvSpPr>
            <a:spLocks noGrp="1"/>
          </p:cNvSpPr>
          <p:nvPr>
            <p:ph idx="1"/>
          </p:nvPr>
        </p:nvSpPr>
        <p:spPr/>
        <p:txBody>
          <a:bodyPr/>
          <a:lstStyle/>
          <a:p>
            <a:pPr eaLnBrk="1" hangingPunct="1"/>
            <a:r>
              <a:rPr lang="en-US" altLang="en-US" dirty="0" smtClean="0"/>
              <a:t>Funds for the FFVP are dispersed two times during the Grant period.</a:t>
            </a:r>
          </a:p>
          <a:p>
            <a:pPr eaLnBrk="1" hangingPunct="1"/>
            <a:r>
              <a:rPr lang="en-US" altLang="en-US" dirty="0" smtClean="0"/>
              <a:t>July – Must be obligated by September 30</a:t>
            </a:r>
            <a:r>
              <a:rPr lang="en-US" altLang="en-US" baseline="30000" dirty="0" smtClean="0"/>
              <a:t>th</a:t>
            </a:r>
            <a:r>
              <a:rPr lang="en-US" altLang="en-US" dirty="0" smtClean="0"/>
              <a:t>.</a:t>
            </a:r>
          </a:p>
          <a:p>
            <a:pPr eaLnBrk="1" hangingPunct="1"/>
            <a:r>
              <a:rPr lang="en-US" altLang="en-US" dirty="0" smtClean="0"/>
              <a:t>October – Must be obligated by June 30</a:t>
            </a:r>
            <a:r>
              <a:rPr lang="en-US" altLang="en-US" baseline="30000" dirty="0" smtClean="0"/>
              <a:t>th</a:t>
            </a:r>
            <a:r>
              <a:rPr lang="en-US" altLang="en-US" dirty="0" smtClean="0"/>
              <a:t>.</a:t>
            </a:r>
          </a:p>
          <a:p>
            <a:pPr eaLnBrk="1" hangingPunct="1"/>
            <a:r>
              <a:rPr lang="en-US" altLang="en-US" dirty="0" smtClean="0"/>
              <a:t>This is in accordance with the Federal Fiscal Year.</a:t>
            </a:r>
          </a:p>
        </p:txBody>
      </p:sp>
      <p:pic>
        <p:nvPicPr>
          <p:cNvPr id="2150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77439" y="6019800"/>
            <a:ext cx="647271" cy="6858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1509" name="Picture 5" descr="C:\Documents and Settings\jsams\Local Settings\Temporary Internet Files\Content.IE5\95FKRYPU\MCj0441314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8006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p:txBody>
          <a:bodyPr>
            <a:normAutofit/>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HOW IT WORKS</a:t>
            </a:r>
            <a:endParaRPr lang="en-US" dirty="0">
              <a:solidFill>
                <a:schemeClr val="tx2">
                  <a:tint val="100000"/>
                  <a:shade val="90000"/>
                  <a:satMod val="250000"/>
                  <a:alpha val="100000"/>
                </a:schemeClr>
              </a:solidFill>
            </a:endParaRPr>
          </a:p>
        </p:txBody>
      </p:sp>
      <p:sp>
        <p:nvSpPr>
          <p:cNvPr id="20483" name="Rectangle 3"/>
          <p:cNvSpPr>
            <a:spLocks noGrp="1" noChangeArrowheads="1"/>
          </p:cNvSpPr>
          <p:nvPr>
            <p:ph idx="1"/>
          </p:nvPr>
        </p:nvSpPr>
        <p:spPr/>
        <p:txBody>
          <a:bodyPr/>
          <a:lstStyle/>
          <a:p>
            <a:pPr eaLnBrk="1" hangingPunct="1">
              <a:lnSpc>
                <a:spcPct val="90000"/>
              </a:lnSpc>
            </a:pPr>
            <a:r>
              <a:rPr lang="en-US" altLang="en-US" dirty="0" smtClean="0"/>
              <a:t>Schools develop an implementation plan involving teachers and other school staff to decide when, where and how they want to implement the program and what mix of fresh fruits and vegetables they want to offer the children</a:t>
            </a:r>
          </a:p>
          <a:p>
            <a:pPr lvl="0">
              <a:buClr>
                <a:srgbClr val="89C01C"/>
              </a:buClr>
            </a:pPr>
            <a:r>
              <a:rPr lang="en-US" altLang="en-US" dirty="0">
                <a:solidFill>
                  <a:srgbClr val="000000"/>
                </a:solidFill>
              </a:rPr>
              <a:t>Schools submit monthly reimbursement claims of allowable costs</a:t>
            </a:r>
          </a:p>
          <a:p>
            <a:pPr marL="0" indent="0" eaLnBrk="1" hangingPunct="1">
              <a:lnSpc>
                <a:spcPct val="90000"/>
              </a:lnSpc>
              <a:buNone/>
            </a:pPr>
            <a:endParaRPr lang="en-US" altLang="en-US" dirty="0" smtClean="0"/>
          </a:p>
        </p:txBody>
      </p:sp>
      <p:pic>
        <p:nvPicPr>
          <p:cNvPr id="2048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77439" y="6019800"/>
            <a:ext cx="647271" cy="6858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485" name="Picture 2" descr="C:\Documents and Settings\jsams\Local Settings\Temporary Internet Files\Content.IE5\AT5AZQDW\MCj0441521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221593"/>
            <a:ext cx="1131888"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CLAIMING COSTS</a:t>
            </a:r>
            <a:endParaRPr lang="en-US" dirty="0">
              <a:solidFill>
                <a:schemeClr val="tx2">
                  <a:tint val="100000"/>
                  <a:shade val="90000"/>
                  <a:satMod val="250000"/>
                  <a:alpha val="100000"/>
                </a:schemeClr>
              </a:solidFill>
            </a:endParaRPr>
          </a:p>
        </p:txBody>
      </p:sp>
      <p:sp>
        <p:nvSpPr>
          <p:cNvPr id="29699" name="Content Placeholder 2"/>
          <p:cNvSpPr>
            <a:spLocks noGrp="1"/>
          </p:cNvSpPr>
          <p:nvPr>
            <p:ph idx="1"/>
          </p:nvPr>
        </p:nvSpPr>
        <p:spPr/>
        <p:txBody>
          <a:bodyPr/>
          <a:lstStyle/>
          <a:p>
            <a:pPr eaLnBrk="1" hangingPunct="1">
              <a:buFont typeface="Wingdings 2" pitchFamily="18" charset="2"/>
              <a:buNone/>
            </a:pPr>
            <a:endParaRPr lang="en-US" altLang="en-US" dirty="0" smtClean="0"/>
          </a:p>
          <a:p>
            <a:pPr eaLnBrk="1" hangingPunct="1"/>
            <a:r>
              <a:rPr lang="en-US" altLang="en-US" dirty="0" smtClean="0"/>
              <a:t>Costs to be claimed for reimbursement must be claimed at the time of purchase, not the time of use.</a:t>
            </a:r>
          </a:p>
          <a:p>
            <a:pPr eaLnBrk="1" hangingPunct="1"/>
            <a:endParaRPr lang="en-US" altLang="en-US" dirty="0" smtClean="0"/>
          </a:p>
          <a:p>
            <a:pPr eaLnBrk="1" hangingPunct="1"/>
            <a:r>
              <a:rPr lang="en-US" altLang="en-US" dirty="0" smtClean="0"/>
              <a:t>If grant monies are expended prior to the end of the scheduled school year, please notify State Agency.</a:t>
            </a:r>
          </a:p>
        </p:txBody>
      </p:sp>
      <p:pic>
        <p:nvPicPr>
          <p:cNvPr id="2970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275021" y="6019800"/>
            <a:ext cx="652107" cy="6858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9701" name="Picture 2" descr="C:\Documents and Settings\jsams\Local Settings\Temporary Internet Files\Content.IE5\T3DRFB44\MCj0440391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83628"/>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p:txBody>
          <a:bodyPr>
            <a:noAutofit/>
          </a:bodyPr>
          <a:lstStyle/>
          <a:p>
            <a:pPr marL="54864" indent="0" algn="ctr" eaLnBrk="1" fontAlgn="auto" hangingPunct="1">
              <a:spcAft>
                <a:spcPts val="0"/>
              </a:spcAft>
              <a:defRPr/>
            </a:pPr>
            <a:r>
              <a:rPr lang="en-US" sz="3600" dirty="0" smtClean="0">
                <a:solidFill>
                  <a:schemeClr val="tx2">
                    <a:tint val="100000"/>
                    <a:shade val="90000"/>
                    <a:satMod val="250000"/>
                    <a:alpha val="100000"/>
                  </a:schemeClr>
                </a:solidFill>
              </a:rPr>
              <a:t>PURCHASING LOCAL</a:t>
            </a:r>
            <a:endParaRPr lang="en-US" sz="3600" dirty="0">
              <a:solidFill>
                <a:schemeClr val="tx2">
                  <a:tint val="100000"/>
                  <a:shade val="90000"/>
                  <a:satMod val="250000"/>
                  <a:alpha val="100000"/>
                </a:schemeClr>
              </a:solidFill>
            </a:endParaRPr>
          </a:p>
        </p:txBody>
      </p:sp>
      <p:sp>
        <p:nvSpPr>
          <p:cNvPr id="31747" name="Rectangle 3"/>
          <p:cNvSpPr>
            <a:spLocks noGrp="1" noChangeArrowheads="1"/>
          </p:cNvSpPr>
          <p:nvPr>
            <p:ph type="body" sz="half" idx="1"/>
          </p:nvPr>
        </p:nvSpPr>
        <p:spPr>
          <a:xfrm>
            <a:off x="0" y="1600200"/>
            <a:ext cx="5943600" cy="4267200"/>
          </a:xfrm>
        </p:spPr>
        <p:txBody>
          <a:bodyPr/>
          <a:lstStyle/>
          <a:p>
            <a:pPr marL="1409700" lvl="2" indent="-495300" eaLnBrk="1" hangingPunct="1"/>
            <a:endParaRPr lang="en-US" altLang="en-US" sz="2200" dirty="0" smtClean="0"/>
          </a:p>
          <a:p>
            <a:pPr marL="1409700" lvl="2" indent="-495300" eaLnBrk="1" hangingPunct="1"/>
            <a:r>
              <a:rPr lang="en-US" altLang="en-US" sz="2200" dirty="0" smtClean="0"/>
              <a:t>USDA and FNS encourage local purchasing by schools for FFVP</a:t>
            </a:r>
          </a:p>
          <a:p>
            <a:pPr marL="1409700" lvl="2" indent="-495300" eaLnBrk="1" hangingPunct="1"/>
            <a:r>
              <a:rPr lang="en-US" altLang="en-US" sz="2200" dirty="0" smtClean="0"/>
              <a:t>Produce must always be graded and inspected according to existing local, State and Federal guidelines</a:t>
            </a:r>
          </a:p>
          <a:p>
            <a:pPr marL="1409700" lvl="2" indent="-495300" eaLnBrk="1" hangingPunct="1"/>
            <a:r>
              <a:rPr lang="en-US" altLang="en-US" sz="2200" dirty="0" smtClean="0">
                <a:solidFill>
                  <a:srgbClr val="000000"/>
                </a:solidFill>
              </a:rPr>
              <a:t>School Food Authority decides who is an approved vendor</a:t>
            </a:r>
          </a:p>
          <a:p>
            <a:pPr marL="1409700" lvl="2" indent="-495300" eaLnBrk="1" hangingPunct="1"/>
            <a:r>
              <a:rPr lang="en-US" altLang="en-US" sz="2200" dirty="0" smtClean="0"/>
              <a:t>Handle </a:t>
            </a:r>
            <a:r>
              <a:rPr lang="en-US" altLang="en-US" sz="2200" dirty="0" smtClean="0">
                <a:solidFill>
                  <a:srgbClr val="000000"/>
                </a:solidFill>
              </a:rPr>
              <a:t>local whole produce the same way you handle whole produce from a regular </a:t>
            </a:r>
            <a:r>
              <a:rPr lang="en-US" altLang="en-US" sz="2200" dirty="0" smtClean="0"/>
              <a:t>distributor</a:t>
            </a:r>
          </a:p>
        </p:txBody>
      </p:sp>
      <p:pic>
        <p:nvPicPr>
          <p:cNvPr id="31748" name="Picture 4"/>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034882" y="2174216"/>
            <a:ext cx="2892246" cy="2473984"/>
          </a:xfrm>
        </p:spPr>
      </p:pic>
      <p:pic>
        <p:nvPicPr>
          <p:cNvPr id="317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275021" y="6019800"/>
            <a:ext cx="652107" cy="6858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1750" name="Picture 2" descr="C:\Documents and Settings\jsams\Local Settings\Temporary Internet Files\Content.IE5\95FKRYPU\MCj0425922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102859"/>
            <a:ext cx="9906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normAutofit/>
          </a:bodyPr>
          <a:lstStyle/>
          <a:p>
            <a:pPr marL="54864" indent="0" algn="ctr" eaLnBrk="1" fontAlgn="auto" hangingPunct="1">
              <a:spcAft>
                <a:spcPts val="0"/>
              </a:spcAft>
              <a:defRPr/>
            </a:pPr>
            <a:r>
              <a:rPr lang="en-US" sz="5400" dirty="0">
                <a:solidFill>
                  <a:schemeClr val="tx2">
                    <a:tint val="100000"/>
                    <a:shade val="90000"/>
                    <a:satMod val="250000"/>
                    <a:alpha val="100000"/>
                  </a:schemeClr>
                </a:solidFill>
              </a:rPr>
              <a:t>Welcome </a:t>
            </a:r>
          </a:p>
        </p:txBody>
      </p:sp>
      <p:sp>
        <p:nvSpPr>
          <p:cNvPr id="14339" name="Rectangle 3"/>
          <p:cNvSpPr>
            <a:spLocks noGrp="1" noChangeArrowheads="1"/>
          </p:cNvSpPr>
          <p:nvPr>
            <p:ph type="body" sz="half" idx="1"/>
          </p:nvPr>
        </p:nvSpPr>
        <p:spPr>
          <a:xfrm>
            <a:off x="457200" y="4126624"/>
            <a:ext cx="8001000" cy="2209800"/>
          </a:xfrm>
        </p:spPr>
        <p:txBody>
          <a:bodyPr>
            <a:normAutofit fontScale="92500" lnSpcReduction="10000"/>
          </a:bodyPr>
          <a:lstStyle/>
          <a:p>
            <a:pPr algn="ctr" eaLnBrk="1" hangingPunct="1">
              <a:buFont typeface="Wingdings" pitchFamily="2" charset="2"/>
              <a:buNone/>
            </a:pPr>
            <a:r>
              <a:rPr lang="en-US" altLang="en-US" sz="3200" dirty="0" smtClean="0"/>
              <a:t>To the 2014-2015</a:t>
            </a:r>
          </a:p>
          <a:p>
            <a:pPr algn="ctr" eaLnBrk="1" hangingPunct="1">
              <a:buFont typeface="Wingdings" pitchFamily="2" charset="2"/>
              <a:buNone/>
            </a:pPr>
            <a:r>
              <a:rPr lang="en-US" altLang="en-US" sz="3200" dirty="0" smtClean="0"/>
              <a:t>USDA Fresh Fruit and Vegetable Program</a:t>
            </a:r>
          </a:p>
          <a:p>
            <a:pPr algn="ctr" eaLnBrk="1" hangingPunct="1">
              <a:buFont typeface="Wingdings" pitchFamily="2" charset="2"/>
              <a:buNone/>
            </a:pPr>
            <a:r>
              <a:rPr lang="en-US" altLang="en-US" dirty="0" smtClean="0"/>
              <a:t>Presented by</a:t>
            </a:r>
          </a:p>
          <a:p>
            <a:pPr algn="ctr" eaLnBrk="1" hangingPunct="1">
              <a:buFont typeface="Wingdings" pitchFamily="2" charset="2"/>
              <a:buNone/>
            </a:pPr>
            <a:r>
              <a:rPr lang="en-US" altLang="en-US" b="1" dirty="0" smtClean="0"/>
              <a:t>Lara Evans MPH, RD, LD</a:t>
            </a:r>
          </a:p>
          <a:p>
            <a:pPr algn="ctr" eaLnBrk="1" hangingPunct="1">
              <a:buFont typeface="Wingdings" pitchFamily="2" charset="2"/>
              <a:buNone/>
            </a:pPr>
            <a:endParaRPr lang="en-US" altLang="en-US" dirty="0" smtClean="0"/>
          </a:p>
          <a:p>
            <a:pPr algn="ctr" eaLnBrk="1" hangingPunct="1">
              <a:buFont typeface="Wingdings" pitchFamily="2" charset="2"/>
              <a:buNone/>
            </a:pPr>
            <a:endParaRPr lang="en-US" altLang="en-US" dirty="0" smtClean="0"/>
          </a:p>
        </p:txBody>
      </p:sp>
      <p:pic>
        <p:nvPicPr>
          <p:cNvPr id="14340" name="Picture 22" descr="FruitsVegs">
            <a:hlinkClick r:id="rId3"/>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3352800" y="1600200"/>
            <a:ext cx="2352675" cy="2290763"/>
          </a:xfrm>
        </p:spPr>
      </p:pic>
      <p:pic>
        <p:nvPicPr>
          <p:cNvPr id="14341"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277439" y="6019800"/>
            <a:ext cx="647271" cy="6858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a:xfrm>
            <a:off x="838200" y="274638"/>
            <a:ext cx="7848600" cy="1143000"/>
          </a:xfrm>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KEEP IN MIND:</a:t>
            </a:r>
            <a:endParaRPr lang="en-US" dirty="0">
              <a:solidFill>
                <a:schemeClr val="tx2">
                  <a:tint val="100000"/>
                  <a:shade val="90000"/>
                  <a:satMod val="250000"/>
                  <a:alpha val="100000"/>
                </a:schemeClr>
              </a:solidFill>
            </a:endParaRPr>
          </a:p>
        </p:txBody>
      </p:sp>
      <p:sp>
        <p:nvSpPr>
          <p:cNvPr id="32771" name="Rectangle 3"/>
          <p:cNvSpPr>
            <a:spLocks noGrp="1" noChangeArrowheads="1"/>
          </p:cNvSpPr>
          <p:nvPr>
            <p:ph type="body" sz="half" idx="1"/>
          </p:nvPr>
        </p:nvSpPr>
        <p:spPr>
          <a:xfrm>
            <a:off x="0" y="1371600"/>
            <a:ext cx="5638800" cy="5181600"/>
          </a:xfrm>
        </p:spPr>
        <p:txBody>
          <a:bodyPr/>
          <a:lstStyle/>
          <a:p>
            <a:pPr marL="1409700" lvl="2" indent="-495300" eaLnBrk="1" hangingPunct="1">
              <a:lnSpc>
                <a:spcPct val="90000"/>
              </a:lnSpc>
              <a:buFont typeface="Wingdings" pitchFamily="2" charset="2"/>
              <a:buNone/>
            </a:pPr>
            <a:endParaRPr lang="en-US" altLang="en-US" sz="2000" dirty="0" smtClean="0"/>
          </a:p>
          <a:p>
            <a:pPr marL="1409700" lvl="2" indent="-495300" eaLnBrk="1" hangingPunct="1">
              <a:lnSpc>
                <a:spcPct val="90000"/>
              </a:lnSpc>
            </a:pPr>
            <a:r>
              <a:rPr lang="en-US" altLang="en-US" sz="2400" dirty="0" smtClean="0"/>
              <a:t>Most farms will only have whole produce to sell.  You’ll need to prep it into ready to eat snacks</a:t>
            </a:r>
          </a:p>
          <a:p>
            <a:pPr marL="1409700" lvl="2" indent="-495300" eaLnBrk="1" hangingPunct="1">
              <a:lnSpc>
                <a:spcPct val="90000"/>
              </a:lnSpc>
            </a:pPr>
            <a:r>
              <a:rPr lang="en-US" altLang="en-US" sz="2400" dirty="0" smtClean="0"/>
              <a:t>Apples are easiest for this reason and orchards often like to sell smaller-sized apples</a:t>
            </a:r>
          </a:p>
          <a:p>
            <a:pPr marL="1409700" lvl="2" indent="-495300" eaLnBrk="1" hangingPunct="1">
              <a:lnSpc>
                <a:spcPct val="90000"/>
              </a:lnSpc>
            </a:pPr>
            <a:r>
              <a:rPr lang="en-US" altLang="en-US" sz="2400" dirty="0" smtClean="0"/>
              <a:t>Partnerships with local kitchens, food co-ops, or caterers can help</a:t>
            </a:r>
          </a:p>
        </p:txBody>
      </p:sp>
      <p:pic>
        <p:nvPicPr>
          <p:cNvPr id="32772"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5021" y="6019800"/>
            <a:ext cx="652107" cy="6858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2773" name="Picture 2" descr="C:\Documents and Settings\jsams\Local Settings\Temporary Internet Files\Content.IE5\WWXQ5V5G\MCj0410465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3894" y="2286000"/>
            <a:ext cx="35417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FOOD SAFETY</a:t>
            </a:r>
            <a:endParaRPr lang="en-US" dirty="0">
              <a:solidFill>
                <a:schemeClr val="tx2">
                  <a:tint val="100000"/>
                  <a:shade val="90000"/>
                  <a:satMod val="250000"/>
                  <a:alpha val="100000"/>
                </a:schemeClr>
              </a:solidFill>
            </a:endParaRPr>
          </a:p>
        </p:txBody>
      </p:sp>
      <p:sp>
        <p:nvSpPr>
          <p:cNvPr id="33795" name="Content Placeholder 2"/>
          <p:cNvSpPr>
            <a:spLocks noGrp="1"/>
          </p:cNvSpPr>
          <p:nvPr>
            <p:ph idx="1"/>
          </p:nvPr>
        </p:nvSpPr>
        <p:spPr/>
        <p:txBody>
          <a:bodyPr/>
          <a:lstStyle/>
          <a:p>
            <a:pPr eaLnBrk="1" hangingPunct="1"/>
            <a:r>
              <a:rPr lang="en-US" altLang="en-US" dirty="0" smtClean="0"/>
              <a:t>Food safety is a priority in the FFVP.</a:t>
            </a:r>
          </a:p>
          <a:p>
            <a:pPr eaLnBrk="1" hangingPunct="1"/>
            <a:endParaRPr lang="en-US" altLang="en-US" dirty="0" smtClean="0"/>
          </a:p>
          <a:p>
            <a:pPr eaLnBrk="1" hangingPunct="1"/>
            <a:r>
              <a:rPr lang="en-US" altLang="en-US" dirty="0" smtClean="0"/>
              <a:t>Training:  hand washing, cleaning and use of equipment, proper washing of fruits and vegetables, storage of leftover items, etc.</a:t>
            </a:r>
          </a:p>
          <a:p>
            <a:pPr eaLnBrk="1" hangingPunct="1"/>
            <a:endParaRPr lang="en-US" altLang="en-US" dirty="0" smtClean="0"/>
          </a:p>
          <a:p>
            <a:pPr eaLnBrk="1" hangingPunct="1"/>
            <a:r>
              <a:rPr lang="en-US" altLang="en-US" dirty="0" smtClean="0"/>
              <a:t>HACCP plans and SOP’s</a:t>
            </a:r>
          </a:p>
        </p:txBody>
      </p:sp>
      <p:pic>
        <p:nvPicPr>
          <p:cNvPr id="3379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275021" y="6019800"/>
            <a:ext cx="652107" cy="6858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3797" name="Picture 2" descr="C:\Documents and Settings\jsams\Local Settings\Temporary Internet Files\Content.IE5\2LYH4ROJ\MCj0441287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53866"/>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p:txBody>
          <a:bodyPr>
            <a:normAutofit/>
          </a:bodyPr>
          <a:lstStyle/>
          <a:p>
            <a:pPr marL="54864" indent="0" eaLnBrk="1" fontAlgn="auto" hangingPunct="1">
              <a:spcAft>
                <a:spcPts val="0"/>
              </a:spcAft>
              <a:defRPr/>
            </a:pPr>
            <a:r>
              <a:rPr lang="en-US" dirty="0">
                <a:solidFill>
                  <a:schemeClr val="tx2">
                    <a:tint val="100000"/>
                    <a:shade val="90000"/>
                    <a:satMod val="250000"/>
                    <a:alpha val="100000"/>
                  </a:schemeClr>
                </a:solidFill>
              </a:rPr>
              <a:t>Reimbursable </a:t>
            </a:r>
            <a:r>
              <a:rPr lang="en-US" dirty="0" smtClean="0">
                <a:solidFill>
                  <a:schemeClr val="tx2">
                    <a:tint val="100000"/>
                    <a:shade val="90000"/>
                    <a:satMod val="250000"/>
                    <a:alpha val="100000"/>
                  </a:schemeClr>
                </a:solidFill>
              </a:rPr>
              <a:t>Costs</a:t>
            </a:r>
            <a:endParaRPr lang="en-US" sz="2000" dirty="0">
              <a:solidFill>
                <a:schemeClr val="tx2">
                  <a:tint val="100000"/>
                  <a:shade val="90000"/>
                  <a:satMod val="250000"/>
                  <a:alpha val="100000"/>
                </a:schemeClr>
              </a:solidFill>
            </a:endParaRPr>
          </a:p>
        </p:txBody>
      </p:sp>
      <p:sp>
        <p:nvSpPr>
          <p:cNvPr id="438275" name="Rectangle 3"/>
          <p:cNvSpPr>
            <a:spLocks noGrp="1" noChangeArrowheads="1"/>
          </p:cNvSpPr>
          <p:nvPr>
            <p:ph idx="1"/>
          </p:nvPr>
        </p:nvSpPr>
        <p:spPr>
          <a:ln>
            <a:miter lim="800000"/>
            <a:headEnd/>
            <a:tailEnd/>
          </a:ln>
          <a:extLst/>
        </p:spPr>
        <p:txBody>
          <a:bodyPr>
            <a:normAutofit/>
          </a:bodyPr>
          <a:lstStyle/>
          <a:p>
            <a:pPr eaLnBrk="1" fontAlgn="auto" hangingPunct="1">
              <a:spcBef>
                <a:spcPts val="0"/>
              </a:spcBef>
              <a:spcAft>
                <a:spcPts val="0"/>
              </a:spcAft>
              <a:defRPr/>
            </a:pPr>
            <a:r>
              <a:rPr lang="en-US" sz="4000" dirty="0" smtClean="0"/>
              <a:t>Two types of costs:</a:t>
            </a:r>
          </a:p>
          <a:p>
            <a:pPr eaLnBrk="1" fontAlgn="auto" hangingPunct="1">
              <a:spcBef>
                <a:spcPts val="0"/>
              </a:spcBef>
              <a:spcAft>
                <a:spcPts val="0"/>
              </a:spcAft>
              <a:defRPr/>
            </a:pPr>
            <a:endParaRPr lang="en-US" sz="4000" dirty="0"/>
          </a:p>
          <a:p>
            <a:pPr lvl="1">
              <a:spcBef>
                <a:spcPts val="0"/>
              </a:spcBef>
              <a:defRPr/>
            </a:pPr>
            <a:r>
              <a:rPr lang="en-US" sz="3600" dirty="0" smtClean="0"/>
              <a:t>OPERATING</a:t>
            </a:r>
            <a:endParaRPr lang="en-US" sz="3600" dirty="0"/>
          </a:p>
          <a:p>
            <a:pPr lvl="1">
              <a:spcBef>
                <a:spcPts val="0"/>
              </a:spcBef>
              <a:defRPr/>
            </a:pPr>
            <a:endParaRPr lang="en-US" sz="3600" dirty="0" smtClean="0"/>
          </a:p>
          <a:p>
            <a:pPr lvl="1">
              <a:spcBef>
                <a:spcPts val="0"/>
              </a:spcBef>
              <a:defRPr/>
            </a:pPr>
            <a:r>
              <a:rPr lang="en-US" sz="3600" dirty="0" smtClean="0"/>
              <a:t>ADMINISTRATIVE</a:t>
            </a:r>
            <a:endParaRPr lang="en-US" sz="3600" dirty="0"/>
          </a:p>
        </p:txBody>
      </p:sp>
      <p:pic>
        <p:nvPicPr>
          <p:cNvPr id="368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275021" y="6019800"/>
            <a:ext cx="652107" cy="6858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6869" name="Picture 1" descr="C:\Documents and Settings\jsams\Local Settings\Temporary Internet Files\Content.IE5\GH2J8PEN\MCj0396290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391565"/>
            <a:ext cx="900113"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p:txBody>
          <a:bodyPr>
            <a:normAutofit/>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OPERATING COSTS</a:t>
            </a:r>
            <a:endParaRPr lang="en-US" sz="2000" dirty="0">
              <a:solidFill>
                <a:schemeClr val="tx2">
                  <a:tint val="100000"/>
                  <a:shade val="90000"/>
                  <a:satMod val="250000"/>
                  <a:alpha val="100000"/>
                </a:schemeClr>
              </a:solidFill>
            </a:endParaRPr>
          </a:p>
        </p:txBody>
      </p:sp>
      <p:sp>
        <p:nvSpPr>
          <p:cNvPr id="37891" name="Rectangle 3"/>
          <p:cNvSpPr>
            <a:spLocks noGrp="1" noChangeArrowheads="1"/>
          </p:cNvSpPr>
          <p:nvPr>
            <p:ph idx="1"/>
          </p:nvPr>
        </p:nvSpPr>
        <p:spPr>
          <a:xfrm>
            <a:off x="914400" y="1600200"/>
            <a:ext cx="7315200" cy="4762500"/>
          </a:xfrm>
        </p:spPr>
        <p:txBody>
          <a:bodyPr>
            <a:normAutofit fontScale="92500" lnSpcReduction="20000"/>
          </a:bodyPr>
          <a:lstStyle/>
          <a:p>
            <a:pPr marL="342900" lvl="0" indent="-342900" defTabSz="914400" fontAlgn="base">
              <a:lnSpc>
                <a:spcPct val="100000"/>
              </a:lnSpc>
              <a:spcBef>
                <a:spcPct val="20000"/>
              </a:spcBef>
              <a:spcAft>
                <a:spcPct val="0"/>
              </a:spcAft>
            </a:pPr>
            <a:r>
              <a:rPr lang="en-US" altLang="en-US" sz="3200" kern="0" dirty="0">
                <a:solidFill>
                  <a:srgbClr val="000000"/>
                </a:solidFill>
              </a:rPr>
              <a:t>Documented costs to implement FFVP </a:t>
            </a:r>
          </a:p>
          <a:p>
            <a:pPr marL="0" lvl="0" indent="0" defTabSz="914400" fontAlgn="base">
              <a:lnSpc>
                <a:spcPct val="100000"/>
              </a:lnSpc>
              <a:spcBef>
                <a:spcPct val="20000"/>
              </a:spcBef>
              <a:spcAft>
                <a:spcPct val="0"/>
              </a:spcAft>
              <a:buNone/>
            </a:pPr>
            <a:r>
              <a:rPr lang="en-US" altLang="en-US" sz="3200" kern="0" dirty="0">
                <a:solidFill>
                  <a:srgbClr val="000000"/>
                </a:solidFill>
              </a:rPr>
              <a:t>     Include:</a:t>
            </a:r>
          </a:p>
          <a:p>
            <a:pPr marL="1143000" lvl="2" indent="-228600" defTabSz="914400" fontAlgn="base">
              <a:lnSpc>
                <a:spcPct val="100000"/>
              </a:lnSpc>
              <a:spcBef>
                <a:spcPct val="20000"/>
              </a:spcBef>
              <a:spcAft>
                <a:spcPct val="0"/>
              </a:spcAft>
              <a:buFontTx/>
              <a:buChar char="•"/>
            </a:pPr>
            <a:r>
              <a:rPr lang="en-US" altLang="en-US" sz="2400" kern="0" dirty="0">
                <a:solidFill>
                  <a:srgbClr val="000000"/>
                </a:solidFill>
              </a:rPr>
              <a:t>Cost of Fruits and Vegetables</a:t>
            </a:r>
          </a:p>
          <a:p>
            <a:pPr marL="1600200" lvl="3" indent="-228600" defTabSz="914400" fontAlgn="base">
              <a:lnSpc>
                <a:spcPct val="100000"/>
              </a:lnSpc>
              <a:spcBef>
                <a:spcPct val="20000"/>
              </a:spcBef>
              <a:spcAft>
                <a:spcPct val="0"/>
              </a:spcAft>
              <a:buFontTx/>
              <a:buChar char="–"/>
            </a:pPr>
            <a:r>
              <a:rPr lang="en-US" altLang="en-US" kern="0" dirty="0">
                <a:solidFill>
                  <a:srgbClr val="000000"/>
                </a:solidFill>
              </a:rPr>
              <a:t>Low-fat / non-fat dip </a:t>
            </a:r>
            <a:r>
              <a:rPr lang="en-US" altLang="en-US" u="sng" kern="0" dirty="0">
                <a:solidFill>
                  <a:srgbClr val="000000"/>
                </a:solidFill>
              </a:rPr>
              <a:t>for vegetables only</a:t>
            </a:r>
            <a:endParaRPr lang="en-US" altLang="en-US" kern="0" dirty="0">
              <a:solidFill>
                <a:srgbClr val="000000"/>
              </a:solidFill>
            </a:endParaRPr>
          </a:p>
          <a:p>
            <a:pPr marL="1600200" lvl="3" indent="-228600" defTabSz="914400" fontAlgn="base">
              <a:lnSpc>
                <a:spcPct val="100000"/>
              </a:lnSpc>
              <a:spcBef>
                <a:spcPct val="20000"/>
              </a:spcBef>
              <a:spcAft>
                <a:spcPct val="0"/>
              </a:spcAft>
              <a:buFontTx/>
              <a:buChar char="–"/>
            </a:pPr>
            <a:r>
              <a:rPr lang="en-US" altLang="en-US" kern="0" dirty="0">
                <a:solidFill>
                  <a:srgbClr val="000000"/>
                </a:solidFill>
              </a:rPr>
              <a:t>Delivery charges (if any)</a:t>
            </a:r>
          </a:p>
          <a:p>
            <a:pPr marL="1143000" lvl="2" indent="-228600" defTabSz="914400" fontAlgn="base">
              <a:lnSpc>
                <a:spcPct val="100000"/>
              </a:lnSpc>
              <a:spcBef>
                <a:spcPct val="20000"/>
              </a:spcBef>
              <a:spcAft>
                <a:spcPct val="0"/>
              </a:spcAft>
              <a:buFontTx/>
              <a:buChar char="•"/>
            </a:pPr>
            <a:r>
              <a:rPr lang="en-US" altLang="en-US" sz="2400" kern="0" dirty="0">
                <a:solidFill>
                  <a:srgbClr val="000000"/>
                </a:solidFill>
              </a:rPr>
              <a:t>Nonfood supplies</a:t>
            </a:r>
          </a:p>
          <a:p>
            <a:pPr marL="1600200" lvl="3" indent="-228600" defTabSz="914400" fontAlgn="base">
              <a:lnSpc>
                <a:spcPct val="100000"/>
              </a:lnSpc>
              <a:spcBef>
                <a:spcPct val="20000"/>
              </a:spcBef>
              <a:spcAft>
                <a:spcPct val="0"/>
              </a:spcAft>
              <a:buFontTx/>
              <a:buChar char="–"/>
            </a:pPr>
            <a:r>
              <a:rPr lang="en-US" altLang="en-US" kern="0" dirty="0">
                <a:solidFill>
                  <a:srgbClr val="000000"/>
                </a:solidFill>
              </a:rPr>
              <a:t>(ie) napkins, paper plates, serving bowls, trash bags, gloves, etc.</a:t>
            </a:r>
          </a:p>
          <a:p>
            <a:pPr marL="2057400" lvl="4" indent="-228600" defTabSz="914400" fontAlgn="base">
              <a:lnSpc>
                <a:spcPct val="100000"/>
              </a:lnSpc>
              <a:spcBef>
                <a:spcPct val="20000"/>
              </a:spcBef>
              <a:spcAft>
                <a:spcPct val="0"/>
              </a:spcAft>
              <a:buFontTx/>
              <a:buChar char="»"/>
            </a:pPr>
            <a:r>
              <a:rPr lang="en-US" altLang="en-US" kern="0" dirty="0">
                <a:solidFill>
                  <a:srgbClr val="000000"/>
                </a:solidFill>
              </a:rPr>
              <a:t>Paper cups not approved item</a:t>
            </a:r>
          </a:p>
          <a:p>
            <a:pPr marL="2508425" lvl="5" indent="-228600" defTabSz="914400" fontAlgn="base">
              <a:lnSpc>
                <a:spcPct val="100000"/>
              </a:lnSpc>
              <a:spcBef>
                <a:spcPct val="20000"/>
              </a:spcBef>
              <a:spcAft>
                <a:spcPct val="0"/>
              </a:spcAft>
              <a:buFontTx/>
              <a:buChar char="»"/>
            </a:pPr>
            <a:r>
              <a:rPr lang="en-US" altLang="en-US" u="sng" kern="0" dirty="0">
                <a:solidFill>
                  <a:srgbClr val="000000"/>
                </a:solidFill>
              </a:rPr>
              <a:t>Exception</a:t>
            </a:r>
            <a:r>
              <a:rPr lang="en-US" altLang="en-US" kern="0" dirty="0">
                <a:solidFill>
                  <a:srgbClr val="000000"/>
                </a:solidFill>
              </a:rPr>
              <a:t> if used to portion out to young children</a:t>
            </a:r>
          </a:p>
          <a:p>
            <a:pPr marL="1143000" lvl="2" indent="-228600" defTabSz="914400" fontAlgn="base">
              <a:lnSpc>
                <a:spcPct val="100000"/>
              </a:lnSpc>
              <a:spcBef>
                <a:spcPct val="20000"/>
              </a:spcBef>
              <a:spcAft>
                <a:spcPct val="0"/>
              </a:spcAft>
              <a:buFontTx/>
              <a:buChar char="•"/>
            </a:pPr>
            <a:r>
              <a:rPr lang="en-US" altLang="en-US" sz="2400" kern="0" dirty="0">
                <a:solidFill>
                  <a:srgbClr val="000000"/>
                </a:solidFill>
              </a:rPr>
              <a:t>Labor for preparing and serving </a:t>
            </a:r>
          </a:p>
          <a:p>
            <a:pPr lvl="4"/>
            <a:r>
              <a:rPr lang="en-US" altLang="en-US" b="1" i="1" dirty="0" smtClean="0"/>
              <a:t>Direct labor and non-food items should account for no more </a:t>
            </a:r>
            <a:r>
              <a:rPr lang="en-US" altLang="en-US" b="1" i="1" dirty="0" smtClean="0">
                <a:solidFill>
                  <a:srgbClr val="000000"/>
                </a:solidFill>
              </a:rPr>
              <a:t>that 25% of </a:t>
            </a:r>
            <a:r>
              <a:rPr lang="en-US" altLang="en-US" b="1" i="1" dirty="0" smtClean="0"/>
              <a:t>the total school grant</a:t>
            </a:r>
          </a:p>
        </p:txBody>
      </p:sp>
      <p:pic>
        <p:nvPicPr>
          <p:cNvPr id="3789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275021" y="6019800"/>
            <a:ext cx="652107" cy="6858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7893" name="Picture 1" descr="C:\Documents and Settings\jsams\Local Settings\Temporary Internet Files\Content.IE5\ZQWKTCE5\MPj040155500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474820"/>
            <a:ext cx="1722438"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3" descr="C:\Documents and Settings\jsams\Local Settings\Temporary Internet Files\Content.IE5\2LYH4ROJ\MPj043871800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296917"/>
            <a:ext cx="150812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914400" y="228600"/>
            <a:ext cx="7696200" cy="1143000"/>
          </a:xfrm>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ADMINISTRATIVE COSTS</a:t>
            </a:r>
            <a:endParaRPr lang="en-US" sz="2000" dirty="0">
              <a:solidFill>
                <a:schemeClr val="tx2">
                  <a:tint val="100000"/>
                  <a:shade val="90000"/>
                  <a:satMod val="250000"/>
                  <a:alpha val="100000"/>
                </a:schemeClr>
              </a:solidFill>
            </a:endParaRPr>
          </a:p>
        </p:txBody>
      </p:sp>
      <p:sp>
        <p:nvSpPr>
          <p:cNvPr id="38915" name="Rectangle 3"/>
          <p:cNvSpPr>
            <a:spLocks noGrp="1" noChangeArrowheads="1"/>
          </p:cNvSpPr>
          <p:nvPr>
            <p:ph idx="1"/>
          </p:nvPr>
        </p:nvSpPr>
        <p:spPr/>
        <p:txBody>
          <a:bodyPr>
            <a:normAutofit/>
          </a:bodyPr>
          <a:lstStyle/>
          <a:p>
            <a:pPr eaLnBrk="1" hangingPunct="1">
              <a:lnSpc>
                <a:spcPct val="90000"/>
              </a:lnSpc>
            </a:pPr>
            <a:r>
              <a:rPr lang="en-US" altLang="en-US" dirty="0" smtClean="0"/>
              <a:t>Administrative Costs</a:t>
            </a:r>
          </a:p>
          <a:p>
            <a:pPr lvl="1" eaLnBrk="1" hangingPunct="1">
              <a:lnSpc>
                <a:spcPct val="90000"/>
              </a:lnSpc>
            </a:pPr>
            <a:r>
              <a:rPr lang="en-US" altLang="en-US" dirty="0" smtClean="0"/>
              <a:t>Limited </a:t>
            </a:r>
            <a:r>
              <a:rPr lang="en-US" altLang="en-US" dirty="0" smtClean="0">
                <a:solidFill>
                  <a:srgbClr val="000000"/>
                </a:solidFill>
              </a:rPr>
              <a:t>to 10% of </a:t>
            </a:r>
            <a:r>
              <a:rPr lang="en-US" altLang="en-US" dirty="0" smtClean="0"/>
              <a:t>your total FFVP grant per school allotment.</a:t>
            </a:r>
          </a:p>
          <a:p>
            <a:pPr lvl="1" eaLnBrk="1" hangingPunct="1">
              <a:lnSpc>
                <a:spcPct val="90000"/>
              </a:lnSpc>
            </a:pPr>
            <a:r>
              <a:rPr lang="en-US" altLang="en-US" dirty="0" smtClean="0"/>
              <a:t>Large equipment such as refrigerators, coolers, small and large carts, and food bars, etc.</a:t>
            </a:r>
          </a:p>
          <a:p>
            <a:pPr lvl="1" eaLnBrk="1" hangingPunct="1">
              <a:lnSpc>
                <a:spcPct val="90000"/>
              </a:lnSpc>
            </a:pPr>
            <a:r>
              <a:rPr lang="en-US" altLang="en-US" dirty="0" smtClean="0"/>
              <a:t>Wages and benefits for employees who compile and maintain expenditure reports, other financial reports, plan and write menus, order produce, track inventory, and coordinate nutrition promotion activities, etc.</a:t>
            </a:r>
          </a:p>
        </p:txBody>
      </p:sp>
      <p:pic>
        <p:nvPicPr>
          <p:cNvPr id="389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275021" y="6019800"/>
            <a:ext cx="652107" cy="6858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8917" name="Picture 1" descr="C:\Documents and Settings\jsams\Local Settings\Temporary Internet Files\Content.IE5\KP81IBKN\MCj0404269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533400"/>
            <a:ext cx="127317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914400" y="228600"/>
            <a:ext cx="7696200" cy="1143000"/>
          </a:xfrm>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BUDGETING COSTS</a:t>
            </a:r>
            <a:endParaRPr lang="en-US" sz="2000" dirty="0">
              <a:solidFill>
                <a:schemeClr val="tx2">
                  <a:tint val="100000"/>
                  <a:shade val="90000"/>
                  <a:satMod val="250000"/>
                  <a:alpha val="100000"/>
                </a:schemeClr>
              </a:solidFill>
            </a:endParaRPr>
          </a:p>
        </p:txBody>
      </p:sp>
      <p:sp>
        <p:nvSpPr>
          <p:cNvPr id="38915" name="Rectangle 3"/>
          <p:cNvSpPr>
            <a:spLocks noGrp="1" noChangeArrowheads="1"/>
          </p:cNvSpPr>
          <p:nvPr>
            <p:ph idx="1"/>
          </p:nvPr>
        </p:nvSpPr>
        <p:spPr/>
        <p:txBody>
          <a:bodyPr>
            <a:normAutofit fontScale="92500" lnSpcReduction="20000"/>
          </a:bodyPr>
          <a:lstStyle/>
          <a:p>
            <a:pPr marL="342900" lvl="0" indent="-342900" defTabSz="914400" fontAlgn="base">
              <a:lnSpc>
                <a:spcPct val="100000"/>
              </a:lnSpc>
              <a:spcBef>
                <a:spcPct val="20000"/>
              </a:spcBef>
              <a:spcAft>
                <a:spcPct val="0"/>
              </a:spcAft>
              <a:buFontTx/>
              <a:buChar char="•"/>
            </a:pPr>
            <a:r>
              <a:rPr lang="en-US" sz="3200" kern="0" dirty="0">
                <a:solidFill>
                  <a:srgbClr val="000000"/>
                </a:solidFill>
              </a:rPr>
              <a:t>To facilitate efficient management of FFVP, it’s highly recommended that pre-planning is done:</a:t>
            </a:r>
          </a:p>
          <a:p>
            <a:pPr marL="742950" lvl="1" indent="-285750" defTabSz="914400" fontAlgn="base">
              <a:lnSpc>
                <a:spcPct val="100000"/>
              </a:lnSpc>
              <a:spcBef>
                <a:spcPct val="20000"/>
              </a:spcBef>
              <a:spcAft>
                <a:spcPct val="0"/>
              </a:spcAft>
              <a:buFontTx/>
              <a:buChar char="–"/>
            </a:pPr>
            <a:r>
              <a:rPr lang="en-US" sz="2800" kern="0" dirty="0">
                <a:solidFill>
                  <a:srgbClr val="000000"/>
                </a:solidFill>
              </a:rPr>
              <a:t>(ie) some kind of spreadsheet planning out spending and ordering for each school</a:t>
            </a:r>
          </a:p>
          <a:p>
            <a:pPr marL="1143000" lvl="2" indent="-228600" defTabSz="914400" fontAlgn="base">
              <a:lnSpc>
                <a:spcPct val="100000"/>
              </a:lnSpc>
              <a:spcBef>
                <a:spcPct val="20000"/>
              </a:spcBef>
              <a:spcAft>
                <a:spcPct val="0"/>
              </a:spcAft>
              <a:buFontTx/>
              <a:buChar char="•"/>
            </a:pPr>
            <a:r>
              <a:rPr lang="en-US" sz="2400" kern="0" dirty="0">
                <a:solidFill>
                  <a:srgbClr val="000000"/>
                </a:solidFill>
              </a:rPr>
              <a:t>Include # enrolled + classroom teachers</a:t>
            </a:r>
          </a:p>
          <a:p>
            <a:pPr marL="1143000" lvl="2" indent="-228600" defTabSz="914400" fontAlgn="base">
              <a:lnSpc>
                <a:spcPct val="100000"/>
              </a:lnSpc>
              <a:spcBef>
                <a:spcPct val="20000"/>
              </a:spcBef>
              <a:spcAft>
                <a:spcPct val="0"/>
              </a:spcAft>
              <a:buFontTx/>
              <a:buChar char="•"/>
            </a:pPr>
            <a:r>
              <a:rPr lang="en-US" sz="2400" kern="0" dirty="0">
                <a:solidFill>
                  <a:srgbClr val="000000"/>
                </a:solidFill>
              </a:rPr>
              <a:t>Expected nonfood items</a:t>
            </a:r>
          </a:p>
          <a:p>
            <a:pPr marL="1143000" lvl="2" indent="-228600" defTabSz="914400" fontAlgn="base">
              <a:lnSpc>
                <a:spcPct val="100000"/>
              </a:lnSpc>
              <a:spcBef>
                <a:spcPct val="20000"/>
              </a:spcBef>
              <a:spcAft>
                <a:spcPct val="0"/>
              </a:spcAft>
              <a:buFontTx/>
              <a:buChar char="•"/>
            </a:pPr>
            <a:r>
              <a:rPr lang="en-US" sz="2400" kern="0" dirty="0">
                <a:solidFill>
                  <a:srgbClr val="000000"/>
                </a:solidFill>
              </a:rPr>
              <a:t>Any labor cost with formulas built in to easily factor labor cost each month</a:t>
            </a:r>
          </a:p>
          <a:p>
            <a:pPr marL="1143000" lvl="2" indent="-228600" defTabSz="914400" fontAlgn="base">
              <a:lnSpc>
                <a:spcPct val="100000"/>
              </a:lnSpc>
              <a:spcBef>
                <a:spcPct val="20000"/>
              </a:spcBef>
              <a:spcAft>
                <a:spcPct val="0"/>
              </a:spcAft>
              <a:buFontTx/>
              <a:buChar char="•"/>
            </a:pPr>
            <a:r>
              <a:rPr lang="en-US" sz="2400" kern="0" dirty="0">
                <a:solidFill>
                  <a:srgbClr val="000000"/>
                </a:solidFill>
              </a:rPr>
              <a:t>Same for any other prorated expenses</a:t>
            </a:r>
          </a:p>
          <a:p>
            <a:pPr marL="1600200" lvl="3" indent="-228600" defTabSz="914400" fontAlgn="base">
              <a:lnSpc>
                <a:spcPct val="100000"/>
              </a:lnSpc>
              <a:spcBef>
                <a:spcPct val="20000"/>
              </a:spcBef>
              <a:spcAft>
                <a:spcPct val="0"/>
              </a:spcAft>
              <a:buFontTx/>
              <a:buChar char="–"/>
            </a:pPr>
            <a:r>
              <a:rPr lang="en-US" i="1" kern="0" dirty="0">
                <a:solidFill>
                  <a:srgbClr val="000000"/>
                </a:solidFill>
                <a:effectLst>
                  <a:outerShdw blurRad="38100" dist="38100" dir="2700000" algn="tl">
                    <a:srgbClr val="000000">
                      <a:alpha val="43137"/>
                    </a:srgbClr>
                  </a:outerShdw>
                </a:effectLst>
              </a:rPr>
              <a:t>Make sure your </a:t>
            </a:r>
            <a:r>
              <a:rPr lang="en-US" i="1" kern="0" dirty="0" smtClean="0">
                <a:solidFill>
                  <a:srgbClr val="000000"/>
                </a:solidFill>
                <a:effectLst>
                  <a:outerShdw blurRad="38100" dist="38100" dir="2700000" algn="tl">
                    <a:srgbClr val="000000">
                      <a:alpha val="43137"/>
                    </a:srgbClr>
                  </a:outerShdw>
                </a:effectLst>
              </a:rPr>
              <a:t>administrative </a:t>
            </a:r>
            <a:r>
              <a:rPr lang="en-US" i="1" kern="0" dirty="0">
                <a:solidFill>
                  <a:srgbClr val="000000"/>
                </a:solidFill>
                <a:effectLst>
                  <a:outerShdw blurRad="38100" dist="38100" dir="2700000" algn="tl">
                    <a:srgbClr val="000000">
                      <a:alpha val="43137"/>
                    </a:srgbClr>
                  </a:outerShdw>
                </a:effectLst>
              </a:rPr>
              <a:t>expenses are reasonable and kept to a minimum – remember 10% max for admin</a:t>
            </a:r>
            <a:r>
              <a:rPr lang="en-US" i="1" kern="0" dirty="0" smtClean="0">
                <a:solidFill>
                  <a:srgbClr val="000000"/>
                </a:solidFill>
                <a:effectLst>
                  <a:outerShdw blurRad="38100" dist="38100" dir="2700000" algn="tl">
                    <a:srgbClr val="000000">
                      <a:alpha val="43137"/>
                    </a:srgbClr>
                  </a:outerShdw>
                </a:effectLst>
              </a:rPr>
              <a:t>.</a:t>
            </a:r>
            <a:endParaRPr lang="en-US" kern="0" dirty="0">
              <a:solidFill>
                <a:srgbClr val="000000"/>
              </a:solidFill>
            </a:endParaRPr>
          </a:p>
        </p:txBody>
      </p:sp>
      <p:pic>
        <p:nvPicPr>
          <p:cNvPr id="389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275021" y="6019800"/>
            <a:ext cx="652107" cy="6858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8917" name="Picture 1" descr="C:\Documents and Settings\jsams\Local Settings\Temporary Internet Files\Content.IE5\KP81IBKN\MCj0404269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6571" y="304800"/>
            <a:ext cx="127317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438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p:txBody>
          <a:bodyPr>
            <a:normAutofit/>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WHAT IS NOT REIMBURSABLE</a:t>
            </a:r>
            <a:endParaRPr lang="en-US" sz="2000" dirty="0">
              <a:solidFill>
                <a:schemeClr val="tx2">
                  <a:tint val="100000"/>
                  <a:shade val="90000"/>
                  <a:satMod val="250000"/>
                  <a:alpha val="100000"/>
                </a:schemeClr>
              </a:solidFill>
            </a:endParaRPr>
          </a:p>
        </p:txBody>
      </p:sp>
      <p:sp>
        <p:nvSpPr>
          <p:cNvPr id="39939" name="Rectangle 3"/>
          <p:cNvSpPr>
            <a:spLocks noGrp="1" noChangeArrowheads="1"/>
          </p:cNvSpPr>
          <p:nvPr>
            <p:ph idx="1"/>
          </p:nvPr>
        </p:nvSpPr>
        <p:spPr/>
        <p:txBody>
          <a:bodyPr>
            <a:normAutofit/>
          </a:bodyPr>
          <a:lstStyle/>
          <a:p>
            <a:pPr eaLnBrk="1" hangingPunct="1"/>
            <a:r>
              <a:rPr lang="en-US" altLang="en-US" sz="2800" dirty="0" smtClean="0"/>
              <a:t>Nutrition Education Materials</a:t>
            </a:r>
          </a:p>
          <a:p>
            <a:pPr lvl="1" eaLnBrk="1" hangingPunct="1"/>
            <a:r>
              <a:rPr lang="en-US" altLang="en-US" sz="2400" dirty="0" smtClean="0"/>
              <a:t>Take advantage of the free resources out there.</a:t>
            </a:r>
          </a:p>
          <a:p>
            <a:pPr eaLnBrk="1" hangingPunct="1"/>
            <a:r>
              <a:rPr lang="en-US" altLang="en-US" sz="2800" dirty="0" smtClean="0"/>
              <a:t>Promotional Costs</a:t>
            </a:r>
          </a:p>
          <a:p>
            <a:pPr lvl="1" eaLnBrk="1" hangingPunct="1"/>
            <a:r>
              <a:rPr lang="en-US" altLang="en-US" sz="2400" dirty="0" smtClean="0"/>
              <a:t>Work with local distributors, farmers, recruit volunteers to help create promotional items, posters, etc.</a:t>
            </a:r>
          </a:p>
          <a:p>
            <a:pPr lvl="1" eaLnBrk="1" hangingPunct="1"/>
            <a:r>
              <a:rPr lang="en-US" altLang="en-US" sz="2400" dirty="0" smtClean="0"/>
              <a:t>Children can create posters as part of a nutrition education lesson and display them around the school.</a:t>
            </a:r>
          </a:p>
          <a:p>
            <a:pPr eaLnBrk="1" hangingPunct="1"/>
            <a:r>
              <a:rPr lang="en-US" altLang="en-US" sz="2800" dirty="0" smtClean="0">
                <a:solidFill>
                  <a:srgbClr val="000000"/>
                </a:solidFill>
              </a:rPr>
              <a:t>Travel</a:t>
            </a:r>
          </a:p>
        </p:txBody>
      </p:sp>
      <p:pic>
        <p:nvPicPr>
          <p:cNvPr id="3994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275021" y="6019800"/>
            <a:ext cx="652107" cy="6858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9941" name="Picture 1" descr="C:\Program Files\Microsoft Office\MEDIA\CAGCAT10\j0212957.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5217318"/>
            <a:ext cx="1220788"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5400" y="6193423"/>
            <a:ext cx="8001000" cy="338554"/>
          </a:xfrm>
          <a:prstGeom prst="rect">
            <a:avLst/>
          </a:prstGeom>
        </p:spPr>
        <p:txBody>
          <a:bodyPr wrap="square">
            <a:spAutoFit/>
          </a:bodyPr>
          <a:lstStyle/>
          <a:p>
            <a:r>
              <a:rPr lang="en-US" sz="1600" dirty="0">
                <a:hlinkClick r:id="rId5"/>
              </a:rPr>
              <a:t>http://nutrition.nv.gov/Programs/Fresh_Fruit_and_Vegetable_Program_(FFVP</a:t>
            </a:r>
            <a:r>
              <a:rPr lang="en-US" sz="1600" dirty="0" smtClean="0">
                <a:hlinkClick r:id="rId5"/>
              </a:rPr>
              <a:t>)/</a:t>
            </a:r>
            <a:r>
              <a:rPr lang="en-US" sz="1600" dirty="0" smtClean="0"/>
              <a:t>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p:txBody>
          <a:bodyPr>
            <a:normAutofit/>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OVERSIGHT &amp; MONITORING</a:t>
            </a:r>
            <a:endParaRPr lang="en-US" sz="2000" dirty="0">
              <a:solidFill>
                <a:schemeClr val="tx2">
                  <a:tint val="100000"/>
                  <a:shade val="90000"/>
                  <a:satMod val="250000"/>
                  <a:alpha val="100000"/>
                </a:schemeClr>
              </a:solidFill>
            </a:endParaRPr>
          </a:p>
        </p:txBody>
      </p:sp>
      <p:sp>
        <p:nvSpPr>
          <p:cNvPr id="39939" name="Rectangle 3"/>
          <p:cNvSpPr>
            <a:spLocks noGrp="1" noChangeArrowheads="1"/>
          </p:cNvSpPr>
          <p:nvPr>
            <p:ph idx="1"/>
          </p:nvPr>
        </p:nvSpPr>
        <p:spPr/>
        <p:txBody>
          <a:bodyPr>
            <a:normAutofit/>
          </a:bodyPr>
          <a:lstStyle/>
          <a:p>
            <a:pPr defTabSz="914400" fontAlgn="base">
              <a:lnSpc>
                <a:spcPct val="100000"/>
              </a:lnSpc>
              <a:spcBef>
                <a:spcPct val="20000"/>
              </a:spcBef>
              <a:spcAft>
                <a:spcPct val="0"/>
              </a:spcAft>
            </a:pPr>
            <a:r>
              <a:rPr lang="en-US" sz="3200" kern="0" dirty="0" smtClean="0"/>
              <a:t>Smooth operation, Schools should:</a:t>
            </a:r>
          </a:p>
          <a:p>
            <a:pPr lvl="1" defTabSz="914400" fontAlgn="base">
              <a:lnSpc>
                <a:spcPct val="100000"/>
              </a:lnSpc>
              <a:spcBef>
                <a:spcPct val="20000"/>
              </a:spcBef>
              <a:spcAft>
                <a:spcPct val="0"/>
              </a:spcAft>
            </a:pPr>
            <a:r>
              <a:rPr lang="en-US" kern="0" dirty="0" smtClean="0"/>
              <a:t>Establish an operational plan</a:t>
            </a:r>
          </a:p>
          <a:p>
            <a:pPr lvl="2" defTabSz="914400" fontAlgn="base">
              <a:lnSpc>
                <a:spcPct val="100000"/>
              </a:lnSpc>
              <a:spcBef>
                <a:spcPct val="20000"/>
              </a:spcBef>
              <a:spcAft>
                <a:spcPct val="0"/>
              </a:spcAft>
            </a:pPr>
            <a:r>
              <a:rPr lang="en-US" kern="0" dirty="0" smtClean="0"/>
              <a:t>Make sure that involved staff understand who does what, when, where</a:t>
            </a:r>
          </a:p>
          <a:p>
            <a:pPr lvl="1" defTabSz="914400" fontAlgn="base">
              <a:lnSpc>
                <a:spcPct val="100000"/>
              </a:lnSpc>
              <a:spcBef>
                <a:spcPct val="20000"/>
              </a:spcBef>
              <a:spcAft>
                <a:spcPct val="0"/>
              </a:spcAft>
            </a:pPr>
            <a:r>
              <a:rPr lang="en-US" kern="0" dirty="0" smtClean="0"/>
              <a:t>Establish a monthly budget</a:t>
            </a:r>
          </a:p>
          <a:p>
            <a:pPr lvl="2" defTabSz="914400" fontAlgn="base">
              <a:lnSpc>
                <a:spcPct val="100000"/>
              </a:lnSpc>
              <a:spcBef>
                <a:spcPct val="20000"/>
              </a:spcBef>
              <a:spcAft>
                <a:spcPct val="0"/>
              </a:spcAft>
            </a:pPr>
            <a:r>
              <a:rPr lang="en-US" kern="0" dirty="0" smtClean="0"/>
              <a:t>Know what you need/will spend monthly to ensure timely expenditure of program funds</a:t>
            </a:r>
          </a:p>
          <a:p>
            <a:pPr lvl="3" defTabSz="914400" fontAlgn="base">
              <a:lnSpc>
                <a:spcPct val="100000"/>
              </a:lnSpc>
              <a:spcBef>
                <a:spcPct val="20000"/>
              </a:spcBef>
              <a:spcAft>
                <a:spcPct val="0"/>
              </a:spcAft>
            </a:pPr>
            <a:r>
              <a:rPr lang="en-US" kern="0" dirty="0" smtClean="0"/>
              <a:t>Prevent overspending</a:t>
            </a:r>
          </a:p>
          <a:p>
            <a:pPr lvl="4" defTabSz="914400" fontAlgn="base">
              <a:lnSpc>
                <a:spcPct val="100000"/>
              </a:lnSpc>
              <a:spcBef>
                <a:spcPct val="20000"/>
              </a:spcBef>
              <a:spcAft>
                <a:spcPct val="0"/>
              </a:spcAft>
            </a:pPr>
            <a:r>
              <a:rPr lang="en-US" kern="0" dirty="0" smtClean="0"/>
              <a:t>Running out before end of school year</a:t>
            </a:r>
          </a:p>
          <a:p>
            <a:pPr lvl="1" defTabSz="914400" fontAlgn="base">
              <a:lnSpc>
                <a:spcPct val="100000"/>
              </a:lnSpc>
              <a:spcBef>
                <a:spcPct val="20000"/>
              </a:spcBef>
              <a:spcAft>
                <a:spcPct val="0"/>
              </a:spcAft>
            </a:pPr>
            <a:r>
              <a:rPr lang="en-US" kern="0" dirty="0" smtClean="0"/>
              <a:t>Pay attention to logistics and modify as needed</a:t>
            </a:r>
          </a:p>
          <a:p>
            <a:pPr lvl="1" defTabSz="914400" fontAlgn="base">
              <a:lnSpc>
                <a:spcPct val="100000"/>
              </a:lnSpc>
              <a:spcBef>
                <a:spcPct val="20000"/>
              </a:spcBef>
              <a:spcAft>
                <a:spcPct val="0"/>
              </a:spcAft>
            </a:pPr>
            <a:endParaRPr lang="en-US" kern="0" dirty="0" smtClean="0">
              <a:latin typeface="Arial"/>
            </a:endParaRPr>
          </a:p>
        </p:txBody>
      </p:sp>
      <p:pic>
        <p:nvPicPr>
          <p:cNvPr id="3994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275021" y="6019800"/>
            <a:ext cx="652107" cy="6858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116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p:txBody>
          <a:bodyPr>
            <a:normAutofit/>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OVERSIGHT &amp; MONITORING</a:t>
            </a:r>
            <a:endParaRPr lang="en-US" sz="2000" dirty="0">
              <a:solidFill>
                <a:schemeClr val="tx2">
                  <a:tint val="100000"/>
                  <a:shade val="90000"/>
                  <a:satMod val="250000"/>
                  <a:alpha val="100000"/>
                </a:schemeClr>
              </a:solidFill>
            </a:endParaRPr>
          </a:p>
        </p:txBody>
      </p:sp>
      <p:sp>
        <p:nvSpPr>
          <p:cNvPr id="39939" name="Rectangle 3"/>
          <p:cNvSpPr>
            <a:spLocks noGrp="1" noChangeArrowheads="1"/>
          </p:cNvSpPr>
          <p:nvPr>
            <p:ph idx="1"/>
          </p:nvPr>
        </p:nvSpPr>
        <p:spPr/>
        <p:txBody>
          <a:bodyPr>
            <a:normAutofit lnSpcReduction="10000"/>
          </a:bodyPr>
          <a:lstStyle/>
          <a:p>
            <a:pPr marL="342900" lvl="0" indent="-342900" defTabSz="914400" fontAlgn="base">
              <a:lnSpc>
                <a:spcPct val="100000"/>
              </a:lnSpc>
              <a:spcBef>
                <a:spcPct val="20000"/>
              </a:spcBef>
              <a:spcAft>
                <a:spcPct val="0"/>
              </a:spcAft>
              <a:buFontTx/>
              <a:buChar char="•"/>
            </a:pPr>
            <a:r>
              <a:rPr lang="en-US" sz="3200" kern="0" dirty="0">
                <a:solidFill>
                  <a:srgbClr val="000000"/>
                </a:solidFill>
              </a:rPr>
              <a:t>It’s critical that School Food Authorities (SFAs) make every effort to make sure FFVP is operating properly in participating schools.</a:t>
            </a:r>
          </a:p>
          <a:p>
            <a:pPr marL="742950" lvl="1" indent="-285750" defTabSz="914400" fontAlgn="base">
              <a:lnSpc>
                <a:spcPct val="100000"/>
              </a:lnSpc>
              <a:spcBef>
                <a:spcPct val="20000"/>
              </a:spcBef>
              <a:spcAft>
                <a:spcPct val="0"/>
              </a:spcAft>
              <a:buFontTx/>
              <a:buChar char="–"/>
            </a:pPr>
            <a:r>
              <a:rPr lang="en-US" sz="2800" kern="0" dirty="0">
                <a:solidFill>
                  <a:srgbClr val="000000"/>
                </a:solidFill>
              </a:rPr>
              <a:t>State Agency will provide </a:t>
            </a:r>
            <a:r>
              <a:rPr lang="en-US" sz="2800" kern="0" dirty="0" smtClean="0">
                <a:solidFill>
                  <a:srgbClr val="000000"/>
                </a:solidFill>
              </a:rPr>
              <a:t>Technical Assistance (TA) </a:t>
            </a:r>
            <a:r>
              <a:rPr lang="en-US" sz="2800" kern="0" dirty="0">
                <a:solidFill>
                  <a:srgbClr val="000000"/>
                </a:solidFill>
              </a:rPr>
              <a:t>upon request or as needed</a:t>
            </a:r>
          </a:p>
          <a:p>
            <a:pPr marL="342900" lvl="0" indent="-342900" defTabSz="914400" fontAlgn="base">
              <a:lnSpc>
                <a:spcPct val="100000"/>
              </a:lnSpc>
              <a:spcBef>
                <a:spcPct val="20000"/>
              </a:spcBef>
              <a:spcAft>
                <a:spcPct val="0"/>
              </a:spcAft>
              <a:buFontTx/>
              <a:buChar char="•"/>
            </a:pPr>
            <a:r>
              <a:rPr lang="en-US" sz="3200" kern="0" dirty="0">
                <a:solidFill>
                  <a:srgbClr val="000000"/>
                </a:solidFill>
              </a:rPr>
              <a:t>Review all claims for reimbursement to ensure that expenditures are appropriate for each school</a:t>
            </a:r>
          </a:p>
        </p:txBody>
      </p:sp>
      <p:pic>
        <p:nvPicPr>
          <p:cNvPr id="3994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275021" y="6019800"/>
            <a:ext cx="652107" cy="6858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940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FILING YOUR CLAIMS</a:t>
            </a:r>
            <a:endParaRPr lang="en-US" dirty="0">
              <a:solidFill>
                <a:schemeClr val="tx2">
                  <a:tint val="100000"/>
                  <a:shade val="90000"/>
                  <a:satMod val="250000"/>
                  <a:alpha val="100000"/>
                </a:schemeClr>
              </a:solidFill>
            </a:endParaRPr>
          </a:p>
        </p:txBody>
      </p:sp>
      <p:sp>
        <p:nvSpPr>
          <p:cNvPr id="47107" name="Content Placeholder 2"/>
          <p:cNvSpPr>
            <a:spLocks noGrp="1"/>
          </p:cNvSpPr>
          <p:nvPr>
            <p:ph idx="1"/>
          </p:nvPr>
        </p:nvSpPr>
        <p:spPr/>
        <p:txBody>
          <a:bodyPr/>
          <a:lstStyle/>
          <a:p>
            <a:pPr eaLnBrk="1" hangingPunct="1"/>
            <a:r>
              <a:rPr lang="en-US" altLang="en-US" dirty="0" smtClean="0"/>
              <a:t>The CNP web-based system will be utilized by districts on a monthly basis to submit site and consolidated FFVP claims for reimbursement</a:t>
            </a:r>
          </a:p>
          <a:p>
            <a:r>
              <a:rPr lang="en-US" dirty="0">
                <a:ea typeface="Calibri"/>
              </a:rPr>
              <a:t>All FFVP reimbursement claims must be submitted within 60 days of the month claimed.  Claims not submitted within the 60 days may not be paid</a:t>
            </a:r>
            <a:endParaRPr lang="en-US" altLang="en-US" dirty="0" smtClean="0"/>
          </a:p>
          <a:p>
            <a:pPr marL="0" indent="0" eaLnBrk="1" hangingPunct="1">
              <a:buNone/>
            </a:pPr>
            <a:endParaRPr lang="en-US" altLang="en-US" dirty="0" smtClean="0"/>
          </a:p>
        </p:txBody>
      </p:sp>
      <p:pic>
        <p:nvPicPr>
          <p:cNvPr id="4710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275021" y="6019800"/>
            <a:ext cx="652107" cy="6858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7109" name="Picture 1" descr="C:\Documents and Settings\jsams\Local Settings\Temporary Internet Files\Content.IE5\LFN3PX0E\MCj0398385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381000"/>
            <a:ext cx="1219200"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AGENDA</a:t>
            </a:r>
            <a:endParaRPr lang="en-US" dirty="0">
              <a:solidFill>
                <a:schemeClr val="tx2">
                  <a:tint val="100000"/>
                  <a:shade val="90000"/>
                  <a:satMod val="250000"/>
                  <a:alpha val="100000"/>
                </a:schemeClr>
              </a:solidFill>
            </a:endParaRPr>
          </a:p>
        </p:txBody>
      </p:sp>
      <p:sp>
        <p:nvSpPr>
          <p:cNvPr id="15363" name="Rectangle 3"/>
          <p:cNvSpPr>
            <a:spLocks noGrp="1" noChangeArrowheads="1"/>
          </p:cNvSpPr>
          <p:nvPr>
            <p:ph idx="1"/>
          </p:nvPr>
        </p:nvSpPr>
        <p:spPr/>
        <p:txBody>
          <a:bodyPr>
            <a:normAutofit fontScale="92500" lnSpcReduction="10000"/>
          </a:bodyPr>
          <a:lstStyle/>
          <a:p>
            <a:pPr eaLnBrk="1" hangingPunct="1"/>
            <a:r>
              <a:rPr lang="en-US" altLang="en-US" dirty="0" smtClean="0"/>
              <a:t>History and Goals</a:t>
            </a:r>
          </a:p>
          <a:p>
            <a:pPr eaLnBrk="1" hangingPunct="1"/>
            <a:r>
              <a:rPr lang="en-US" altLang="en-US" dirty="0" smtClean="0"/>
              <a:t>FFVP Handbook</a:t>
            </a:r>
          </a:p>
          <a:p>
            <a:pPr eaLnBrk="1" hangingPunct="1"/>
            <a:r>
              <a:rPr lang="en-US" altLang="en-US" dirty="0" smtClean="0"/>
              <a:t>Program Administration</a:t>
            </a:r>
          </a:p>
          <a:p>
            <a:pPr lvl="1"/>
            <a:r>
              <a:rPr lang="en-US" altLang="en-US" dirty="0" smtClean="0"/>
              <a:t>Training</a:t>
            </a:r>
          </a:p>
          <a:p>
            <a:pPr lvl="1"/>
            <a:r>
              <a:rPr lang="en-US" altLang="en-US" dirty="0" smtClean="0"/>
              <a:t>Overview</a:t>
            </a:r>
          </a:p>
          <a:p>
            <a:pPr lvl="1"/>
            <a:r>
              <a:rPr lang="en-US" altLang="en-US" dirty="0" smtClean="0"/>
              <a:t>Claiming</a:t>
            </a:r>
          </a:p>
          <a:p>
            <a:pPr lvl="1"/>
            <a:r>
              <a:rPr lang="en-US" altLang="en-US" dirty="0">
                <a:solidFill>
                  <a:srgbClr val="000000"/>
                </a:solidFill>
              </a:rPr>
              <a:t>Recordkeeping</a:t>
            </a:r>
            <a:endParaRPr lang="en-US" altLang="en-US" dirty="0" smtClean="0"/>
          </a:p>
          <a:p>
            <a:pPr lvl="1"/>
            <a:r>
              <a:rPr lang="en-US" altLang="en-US" dirty="0" smtClean="0"/>
              <a:t>Educating</a:t>
            </a:r>
          </a:p>
          <a:p>
            <a:pPr lvl="1"/>
            <a:r>
              <a:rPr lang="en-US" altLang="en-US" dirty="0" smtClean="0"/>
              <a:t>Promoting</a:t>
            </a:r>
          </a:p>
          <a:p>
            <a:pPr lvl="1"/>
            <a:r>
              <a:rPr lang="en-US" altLang="en-US" dirty="0" smtClean="0"/>
              <a:t>Partnering </a:t>
            </a:r>
          </a:p>
          <a:p>
            <a:pPr eaLnBrk="1" hangingPunct="1"/>
            <a:endParaRPr lang="en-US" altLang="en-US" dirty="0" smtClean="0"/>
          </a:p>
          <a:p>
            <a:pPr eaLnBrk="1" hangingPunct="1"/>
            <a:endParaRPr lang="en-US" altLang="en-US" dirty="0" smtClean="0"/>
          </a:p>
        </p:txBody>
      </p:sp>
      <p:pic>
        <p:nvPicPr>
          <p:cNvPr id="15364" name="Picture 7" descr="2743105572_4be8e467f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600200"/>
            <a:ext cx="25908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277439" y="6019800"/>
            <a:ext cx="647271" cy="6858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CLAIMS PROCESS</a:t>
            </a:r>
            <a:endParaRPr lang="en-US" dirty="0">
              <a:solidFill>
                <a:schemeClr val="tx2">
                  <a:tint val="100000"/>
                  <a:shade val="90000"/>
                  <a:satMod val="250000"/>
                  <a:alpha val="100000"/>
                </a:schemeClr>
              </a:solidFill>
            </a:endParaRPr>
          </a:p>
        </p:txBody>
      </p:sp>
      <p:sp>
        <p:nvSpPr>
          <p:cNvPr id="47107" name="Content Placeholder 2"/>
          <p:cNvSpPr>
            <a:spLocks noGrp="1"/>
          </p:cNvSpPr>
          <p:nvPr>
            <p:ph idx="1"/>
          </p:nvPr>
        </p:nvSpPr>
        <p:spPr/>
        <p:txBody>
          <a:bodyPr/>
          <a:lstStyle/>
          <a:p>
            <a:pPr marL="342900" lvl="0" indent="-342900" defTabSz="914400" fontAlgn="base">
              <a:lnSpc>
                <a:spcPct val="100000"/>
              </a:lnSpc>
              <a:spcBef>
                <a:spcPct val="20000"/>
              </a:spcBef>
              <a:spcAft>
                <a:spcPct val="0"/>
              </a:spcAft>
              <a:buFontTx/>
              <a:buChar char="•"/>
            </a:pPr>
            <a:r>
              <a:rPr lang="en-US" sz="3200" kern="0" dirty="0" smtClean="0">
                <a:solidFill>
                  <a:srgbClr val="000000"/>
                </a:solidFill>
              </a:rPr>
              <a:t>Fruit &amp; Vegetable Expenditures:</a:t>
            </a:r>
            <a:endParaRPr lang="en-US" sz="3200" kern="0" dirty="0">
              <a:solidFill>
                <a:srgbClr val="000000"/>
              </a:solidFill>
            </a:endParaRPr>
          </a:p>
          <a:p>
            <a:pPr marL="742950" lvl="1" indent="-285750" defTabSz="914400" fontAlgn="base">
              <a:lnSpc>
                <a:spcPct val="100000"/>
              </a:lnSpc>
              <a:spcBef>
                <a:spcPct val="20000"/>
              </a:spcBef>
              <a:spcAft>
                <a:spcPct val="0"/>
              </a:spcAft>
              <a:buFontTx/>
              <a:buChar char="–"/>
            </a:pPr>
            <a:r>
              <a:rPr lang="en-US" sz="2800" u="sng" kern="0" dirty="0" smtClean="0">
                <a:solidFill>
                  <a:srgbClr val="000000"/>
                </a:solidFill>
              </a:rPr>
              <a:t>Description Column:</a:t>
            </a:r>
            <a:r>
              <a:rPr lang="en-US" sz="2800" kern="0" dirty="0" smtClean="0">
                <a:solidFill>
                  <a:srgbClr val="000000"/>
                </a:solidFill>
              </a:rPr>
              <a:t>  </a:t>
            </a:r>
            <a:r>
              <a:rPr lang="en-US" sz="2800" kern="0" dirty="0">
                <a:solidFill>
                  <a:srgbClr val="000000"/>
                </a:solidFill>
              </a:rPr>
              <a:t>Provide the fruit/vegetable ordered along with </a:t>
            </a:r>
            <a:r>
              <a:rPr lang="en-US" sz="2800" kern="0" dirty="0" smtClean="0">
                <a:solidFill>
                  <a:srgbClr val="000000"/>
                </a:solidFill>
              </a:rPr>
              <a:t>amount </a:t>
            </a:r>
            <a:r>
              <a:rPr lang="en-US" sz="2800" kern="0" dirty="0">
                <a:solidFill>
                  <a:srgbClr val="000000"/>
                </a:solidFill>
              </a:rPr>
              <a:t>per case and/or unit </a:t>
            </a:r>
            <a:r>
              <a:rPr lang="en-US" sz="2800" kern="0" dirty="0" smtClean="0">
                <a:solidFill>
                  <a:srgbClr val="000000"/>
                </a:solidFill>
              </a:rPr>
              <a:t>size</a:t>
            </a:r>
            <a:endParaRPr lang="en-US" sz="2800" kern="0" dirty="0">
              <a:solidFill>
                <a:srgbClr val="000000"/>
              </a:solidFill>
            </a:endParaRPr>
          </a:p>
          <a:p>
            <a:pPr marL="0" indent="0" eaLnBrk="1" hangingPunct="1">
              <a:buNone/>
            </a:pPr>
            <a:endParaRPr lang="en-US" altLang="en-US" dirty="0" smtClean="0"/>
          </a:p>
        </p:txBody>
      </p:sp>
      <p:pic>
        <p:nvPicPr>
          <p:cNvPr id="4710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275021" y="6019800"/>
            <a:ext cx="652107" cy="6858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246" y="3599793"/>
            <a:ext cx="7851775"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310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CLAIMS PROCESS</a:t>
            </a:r>
            <a:endParaRPr lang="en-US" dirty="0">
              <a:solidFill>
                <a:schemeClr val="tx2">
                  <a:tint val="100000"/>
                  <a:shade val="90000"/>
                  <a:satMod val="250000"/>
                  <a:alpha val="100000"/>
                </a:schemeClr>
              </a:solidFill>
            </a:endParaRPr>
          </a:p>
        </p:txBody>
      </p:sp>
      <p:sp>
        <p:nvSpPr>
          <p:cNvPr id="47107" name="Content Placeholder 2"/>
          <p:cNvSpPr>
            <a:spLocks noGrp="1"/>
          </p:cNvSpPr>
          <p:nvPr>
            <p:ph idx="1"/>
          </p:nvPr>
        </p:nvSpPr>
        <p:spPr>
          <a:xfrm>
            <a:off x="959821" y="1447800"/>
            <a:ext cx="7315200" cy="4572000"/>
          </a:xfrm>
        </p:spPr>
        <p:txBody>
          <a:bodyPr/>
          <a:lstStyle/>
          <a:p>
            <a:pPr marL="342900" lvl="0" indent="-342900" defTabSz="914400" fontAlgn="base">
              <a:lnSpc>
                <a:spcPct val="100000"/>
              </a:lnSpc>
              <a:spcBef>
                <a:spcPct val="20000"/>
              </a:spcBef>
              <a:spcAft>
                <a:spcPct val="0"/>
              </a:spcAft>
              <a:buFontTx/>
              <a:buChar char="•"/>
            </a:pPr>
            <a:r>
              <a:rPr lang="en-US" kern="0" dirty="0" smtClean="0">
                <a:solidFill>
                  <a:srgbClr val="000000"/>
                </a:solidFill>
              </a:rPr>
              <a:t>Direct Labor Costs</a:t>
            </a:r>
            <a:r>
              <a:rPr lang="en-US" sz="3200" kern="0" dirty="0" smtClean="0">
                <a:solidFill>
                  <a:srgbClr val="000000"/>
                </a:solidFill>
              </a:rPr>
              <a:t>:</a:t>
            </a:r>
            <a:endParaRPr lang="en-US" sz="3200" kern="0" dirty="0">
              <a:solidFill>
                <a:srgbClr val="000000"/>
              </a:solidFill>
            </a:endParaRPr>
          </a:p>
          <a:p>
            <a:pPr marL="742950" lvl="1" indent="-285750" defTabSz="914400" fontAlgn="base">
              <a:lnSpc>
                <a:spcPct val="100000"/>
              </a:lnSpc>
              <a:spcBef>
                <a:spcPct val="20000"/>
              </a:spcBef>
              <a:spcAft>
                <a:spcPct val="0"/>
              </a:spcAft>
              <a:buFontTx/>
              <a:buChar char="–"/>
            </a:pPr>
            <a:r>
              <a:rPr lang="en-US" kern="0" dirty="0">
                <a:solidFill>
                  <a:srgbClr val="000000"/>
                </a:solidFill>
              </a:rPr>
              <a:t>Employees related to the preparation and service of fruits &amp; vegetables.</a:t>
            </a:r>
          </a:p>
          <a:p>
            <a:pPr marL="1143000" lvl="2" indent="-228600" defTabSz="914400" fontAlgn="base">
              <a:lnSpc>
                <a:spcPct val="100000"/>
              </a:lnSpc>
              <a:spcBef>
                <a:spcPct val="20000"/>
              </a:spcBef>
              <a:spcAft>
                <a:spcPct val="0"/>
              </a:spcAft>
              <a:buFontTx/>
              <a:buChar char="•"/>
            </a:pPr>
            <a:r>
              <a:rPr lang="en-US" kern="0" dirty="0">
                <a:solidFill>
                  <a:srgbClr val="000000"/>
                </a:solidFill>
              </a:rPr>
              <a:t>If delivering from central kitchen (or delivery site) to district schools, the costs for driver and fuel costs</a:t>
            </a:r>
          </a:p>
          <a:p>
            <a:pPr marL="742950" lvl="1" indent="-285750" defTabSz="914400" fontAlgn="base">
              <a:lnSpc>
                <a:spcPct val="100000"/>
              </a:lnSpc>
              <a:spcBef>
                <a:spcPct val="20000"/>
              </a:spcBef>
              <a:spcAft>
                <a:spcPct val="0"/>
              </a:spcAft>
              <a:buFontTx/>
              <a:buChar char="–"/>
            </a:pPr>
            <a:r>
              <a:rPr lang="en-US" kern="0" dirty="0">
                <a:solidFill>
                  <a:srgbClr val="000000"/>
                </a:solidFill>
              </a:rPr>
              <a:t>In Description…include employee title, hours worked, rate of pay + fringe benefits if being claimed</a:t>
            </a:r>
          </a:p>
          <a:p>
            <a:pPr marL="0" indent="0" eaLnBrk="1" hangingPunct="1">
              <a:buNone/>
            </a:pPr>
            <a:endParaRPr lang="en-US" altLang="en-US" dirty="0" smtClean="0"/>
          </a:p>
        </p:txBody>
      </p:sp>
      <p:pic>
        <p:nvPicPr>
          <p:cNvPr id="4710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275021" y="6019800"/>
            <a:ext cx="652107" cy="6858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764879"/>
            <a:ext cx="6019800" cy="1574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653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CLAIMS PROCESS</a:t>
            </a:r>
            <a:endParaRPr lang="en-US" dirty="0">
              <a:solidFill>
                <a:schemeClr val="tx2">
                  <a:tint val="100000"/>
                  <a:shade val="90000"/>
                  <a:satMod val="250000"/>
                  <a:alpha val="100000"/>
                </a:schemeClr>
              </a:solidFill>
            </a:endParaRPr>
          </a:p>
        </p:txBody>
      </p:sp>
      <p:sp>
        <p:nvSpPr>
          <p:cNvPr id="47107" name="Content Placeholder 2"/>
          <p:cNvSpPr>
            <a:spLocks noGrp="1"/>
          </p:cNvSpPr>
          <p:nvPr>
            <p:ph idx="1"/>
          </p:nvPr>
        </p:nvSpPr>
        <p:spPr/>
        <p:txBody>
          <a:bodyPr>
            <a:normAutofit fontScale="92500" lnSpcReduction="10000"/>
          </a:bodyPr>
          <a:lstStyle/>
          <a:p>
            <a:pPr marL="342900" lvl="0" indent="-342900" defTabSz="914400" fontAlgn="base">
              <a:lnSpc>
                <a:spcPct val="100000"/>
              </a:lnSpc>
              <a:spcBef>
                <a:spcPct val="20000"/>
              </a:spcBef>
              <a:spcAft>
                <a:spcPct val="0"/>
              </a:spcAft>
              <a:buFontTx/>
              <a:buChar char="•"/>
            </a:pPr>
            <a:r>
              <a:rPr lang="en-US" sz="3200" kern="0" dirty="0" smtClean="0">
                <a:solidFill>
                  <a:srgbClr val="000000"/>
                </a:solidFill>
              </a:rPr>
              <a:t>Supply Expenditures:</a:t>
            </a:r>
            <a:endParaRPr lang="en-US" sz="3200" kern="0" dirty="0">
              <a:solidFill>
                <a:srgbClr val="000000"/>
              </a:solidFill>
            </a:endParaRPr>
          </a:p>
          <a:p>
            <a:pPr marL="742950" lvl="1" indent="-285750" defTabSz="914400" fontAlgn="base">
              <a:lnSpc>
                <a:spcPct val="100000"/>
              </a:lnSpc>
              <a:spcBef>
                <a:spcPct val="20000"/>
              </a:spcBef>
              <a:spcAft>
                <a:spcPct val="0"/>
              </a:spcAft>
              <a:buFontTx/>
              <a:buChar char="–"/>
            </a:pPr>
            <a:r>
              <a:rPr lang="en-US" sz="2800" kern="0" dirty="0">
                <a:solidFill>
                  <a:srgbClr val="000000"/>
                </a:solidFill>
              </a:rPr>
              <a:t>Non-food supplies that can be claimed include:</a:t>
            </a:r>
          </a:p>
          <a:p>
            <a:pPr marL="1143000" lvl="2" indent="-228600" defTabSz="914400" fontAlgn="base">
              <a:lnSpc>
                <a:spcPct val="100000"/>
              </a:lnSpc>
              <a:spcBef>
                <a:spcPct val="20000"/>
              </a:spcBef>
              <a:spcAft>
                <a:spcPct val="0"/>
              </a:spcAft>
              <a:buFontTx/>
              <a:buChar char="•"/>
            </a:pPr>
            <a:r>
              <a:rPr lang="en-US" sz="2400" kern="0" dirty="0">
                <a:solidFill>
                  <a:srgbClr val="000000"/>
                </a:solidFill>
              </a:rPr>
              <a:t>Paper plates, bowls, and napkins</a:t>
            </a:r>
          </a:p>
          <a:p>
            <a:pPr marL="1600200" lvl="3" indent="-228600" defTabSz="914400" fontAlgn="base">
              <a:lnSpc>
                <a:spcPct val="100000"/>
              </a:lnSpc>
              <a:spcBef>
                <a:spcPct val="20000"/>
              </a:spcBef>
              <a:spcAft>
                <a:spcPct val="0"/>
              </a:spcAft>
              <a:buFontTx/>
              <a:buChar char="–"/>
            </a:pPr>
            <a:r>
              <a:rPr lang="en-US" kern="0" dirty="0">
                <a:solidFill>
                  <a:srgbClr val="000000"/>
                </a:solidFill>
              </a:rPr>
              <a:t>Paper cups cannot be claimed unless replacing bowls and plates for smaller portions for </a:t>
            </a:r>
            <a:r>
              <a:rPr lang="en-US" kern="0" dirty="0" smtClean="0">
                <a:solidFill>
                  <a:srgbClr val="000000"/>
                </a:solidFill>
              </a:rPr>
              <a:t>youngest students</a:t>
            </a:r>
            <a:endParaRPr lang="en-US" kern="0" dirty="0">
              <a:solidFill>
                <a:srgbClr val="000000"/>
              </a:solidFill>
            </a:endParaRPr>
          </a:p>
          <a:p>
            <a:pPr marL="1143000" lvl="2" indent="-228600" defTabSz="914400" fontAlgn="base">
              <a:lnSpc>
                <a:spcPct val="100000"/>
              </a:lnSpc>
              <a:spcBef>
                <a:spcPct val="20000"/>
              </a:spcBef>
              <a:spcAft>
                <a:spcPct val="0"/>
              </a:spcAft>
              <a:buFontTx/>
              <a:buChar char="•"/>
            </a:pPr>
            <a:r>
              <a:rPr lang="en-US" sz="2400" kern="0" dirty="0">
                <a:solidFill>
                  <a:srgbClr val="000000"/>
                </a:solidFill>
              </a:rPr>
              <a:t>Sporks, spoons, or forks</a:t>
            </a:r>
          </a:p>
          <a:p>
            <a:pPr marL="1143000" lvl="2" indent="-228600" defTabSz="914400" fontAlgn="base">
              <a:lnSpc>
                <a:spcPct val="100000"/>
              </a:lnSpc>
              <a:spcBef>
                <a:spcPct val="20000"/>
              </a:spcBef>
              <a:spcAft>
                <a:spcPct val="0"/>
              </a:spcAft>
              <a:buFontTx/>
              <a:buChar char="•"/>
            </a:pPr>
            <a:r>
              <a:rPr lang="en-US" sz="2400" kern="0" dirty="0">
                <a:solidFill>
                  <a:srgbClr val="000000"/>
                </a:solidFill>
              </a:rPr>
              <a:t>Cleaning supplies and trash bags</a:t>
            </a:r>
          </a:p>
          <a:p>
            <a:pPr marL="742950" lvl="1" indent="-285750" defTabSz="914400" fontAlgn="base">
              <a:lnSpc>
                <a:spcPct val="100000"/>
              </a:lnSpc>
              <a:spcBef>
                <a:spcPct val="20000"/>
              </a:spcBef>
              <a:spcAft>
                <a:spcPct val="0"/>
              </a:spcAft>
              <a:buFontTx/>
              <a:buChar char="–"/>
            </a:pPr>
            <a:r>
              <a:rPr lang="en-US" sz="2800" kern="0" dirty="0">
                <a:solidFill>
                  <a:srgbClr val="000000"/>
                </a:solidFill>
              </a:rPr>
              <a:t>Cost of non-food </a:t>
            </a:r>
            <a:r>
              <a:rPr lang="en-US" sz="2800" u="sng" kern="0" dirty="0">
                <a:solidFill>
                  <a:srgbClr val="000000"/>
                </a:solidFill>
              </a:rPr>
              <a:t>combined</a:t>
            </a:r>
            <a:r>
              <a:rPr lang="en-US" sz="2800" kern="0" dirty="0">
                <a:solidFill>
                  <a:srgbClr val="000000"/>
                </a:solidFill>
              </a:rPr>
              <a:t> with direct labor costs cannot exceed 25% of school’s FFVP allotment</a:t>
            </a:r>
          </a:p>
          <a:p>
            <a:pPr marL="0" indent="0" eaLnBrk="1" hangingPunct="1">
              <a:buNone/>
            </a:pPr>
            <a:endParaRPr lang="en-US" altLang="en-US" dirty="0" smtClean="0"/>
          </a:p>
        </p:txBody>
      </p:sp>
      <p:pic>
        <p:nvPicPr>
          <p:cNvPr id="4710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275021" y="6019800"/>
            <a:ext cx="652107" cy="6858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709" y="381000"/>
            <a:ext cx="2524125" cy="1424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218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CLAIMS PROCESS</a:t>
            </a:r>
            <a:endParaRPr lang="en-US" dirty="0">
              <a:solidFill>
                <a:schemeClr val="tx2">
                  <a:tint val="100000"/>
                  <a:shade val="90000"/>
                  <a:satMod val="250000"/>
                  <a:alpha val="100000"/>
                </a:schemeClr>
              </a:solidFill>
            </a:endParaRPr>
          </a:p>
        </p:txBody>
      </p:sp>
      <p:sp>
        <p:nvSpPr>
          <p:cNvPr id="47107" name="Content Placeholder 2"/>
          <p:cNvSpPr>
            <a:spLocks noGrp="1"/>
          </p:cNvSpPr>
          <p:nvPr>
            <p:ph idx="1"/>
          </p:nvPr>
        </p:nvSpPr>
        <p:spPr>
          <a:xfrm>
            <a:off x="959821" y="1447800"/>
            <a:ext cx="7315200" cy="4572000"/>
          </a:xfrm>
        </p:spPr>
        <p:txBody>
          <a:bodyPr/>
          <a:lstStyle/>
          <a:p>
            <a:pPr marL="342900" lvl="0" indent="-342900" defTabSz="914400" fontAlgn="base">
              <a:lnSpc>
                <a:spcPct val="100000"/>
              </a:lnSpc>
              <a:spcBef>
                <a:spcPct val="20000"/>
              </a:spcBef>
              <a:spcAft>
                <a:spcPct val="0"/>
              </a:spcAft>
              <a:buFontTx/>
              <a:buChar char="•"/>
            </a:pPr>
            <a:r>
              <a:rPr lang="en-US" sz="3200" kern="0" dirty="0">
                <a:solidFill>
                  <a:srgbClr val="000000"/>
                </a:solidFill>
              </a:rPr>
              <a:t>Make sure to include the following in description</a:t>
            </a:r>
          </a:p>
          <a:p>
            <a:pPr marL="742950" lvl="1" indent="-285750" defTabSz="914400" fontAlgn="base">
              <a:lnSpc>
                <a:spcPct val="100000"/>
              </a:lnSpc>
              <a:spcBef>
                <a:spcPct val="20000"/>
              </a:spcBef>
              <a:spcAft>
                <a:spcPct val="0"/>
              </a:spcAft>
              <a:buFontTx/>
              <a:buChar char="–"/>
            </a:pPr>
            <a:r>
              <a:rPr lang="en-US" sz="2800" kern="0" dirty="0">
                <a:solidFill>
                  <a:srgbClr val="000000"/>
                </a:solidFill>
              </a:rPr>
              <a:t>Item being ordered and number ordered</a:t>
            </a:r>
          </a:p>
          <a:p>
            <a:pPr marL="742950" lvl="1" indent="-285750" defTabSz="914400" fontAlgn="base">
              <a:lnSpc>
                <a:spcPct val="100000"/>
              </a:lnSpc>
              <a:spcBef>
                <a:spcPct val="20000"/>
              </a:spcBef>
              <a:spcAft>
                <a:spcPct val="0"/>
              </a:spcAft>
              <a:buFontTx/>
              <a:buChar char="–"/>
            </a:pPr>
            <a:r>
              <a:rPr lang="en-US" sz="2800" kern="0" dirty="0">
                <a:solidFill>
                  <a:srgbClr val="000000"/>
                </a:solidFill>
              </a:rPr>
              <a:t>Price and unit or case size</a:t>
            </a:r>
          </a:p>
          <a:p>
            <a:pPr marL="0" indent="0" eaLnBrk="1" hangingPunct="1">
              <a:buNone/>
            </a:pPr>
            <a:endParaRPr lang="en-US" altLang="en-US" dirty="0" smtClean="0"/>
          </a:p>
        </p:txBody>
      </p:sp>
      <p:pic>
        <p:nvPicPr>
          <p:cNvPr id="4710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275021" y="6019800"/>
            <a:ext cx="652107" cy="6858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876" y="3886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2143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CLAIMS PROCESS</a:t>
            </a:r>
            <a:endParaRPr lang="en-US" dirty="0">
              <a:solidFill>
                <a:schemeClr val="tx2">
                  <a:tint val="100000"/>
                  <a:shade val="90000"/>
                  <a:satMod val="250000"/>
                  <a:alpha val="100000"/>
                </a:schemeClr>
              </a:solidFill>
            </a:endParaRPr>
          </a:p>
        </p:txBody>
      </p:sp>
      <p:sp>
        <p:nvSpPr>
          <p:cNvPr id="47107" name="Content Placeholder 2"/>
          <p:cNvSpPr>
            <a:spLocks noGrp="1"/>
          </p:cNvSpPr>
          <p:nvPr>
            <p:ph idx="1"/>
          </p:nvPr>
        </p:nvSpPr>
        <p:spPr>
          <a:xfrm>
            <a:off x="959821" y="1447800"/>
            <a:ext cx="7315200" cy="4572000"/>
          </a:xfrm>
        </p:spPr>
        <p:txBody>
          <a:bodyPr/>
          <a:lstStyle/>
          <a:p>
            <a:pPr marL="342900" lvl="0" indent="-342900" defTabSz="914400" fontAlgn="base">
              <a:lnSpc>
                <a:spcPct val="100000"/>
              </a:lnSpc>
              <a:spcBef>
                <a:spcPct val="20000"/>
              </a:spcBef>
              <a:spcAft>
                <a:spcPct val="0"/>
              </a:spcAft>
              <a:buFontTx/>
              <a:buChar char="•"/>
            </a:pPr>
            <a:r>
              <a:rPr lang="en-US" kern="0" dirty="0" smtClean="0">
                <a:solidFill>
                  <a:srgbClr val="000000"/>
                </a:solidFill>
              </a:rPr>
              <a:t>Indirect Labor Expenditure:</a:t>
            </a:r>
            <a:endParaRPr lang="en-US" kern="0" dirty="0">
              <a:solidFill>
                <a:srgbClr val="000000"/>
              </a:solidFill>
            </a:endParaRPr>
          </a:p>
          <a:p>
            <a:pPr marL="742950" lvl="1" indent="-285750" defTabSz="914400" fontAlgn="base">
              <a:lnSpc>
                <a:spcPct val="100000"/>
              </a:lnSpc>
              <a:spcBef>
                <a:spcPct val="20000"/>
              </a:spcBef>
              <a:spcAft>
                <a:spcPct val="0"/>
              </a:spcAft>
              <a:buFontTx/>
              <a:buChar char="–"/>
            </a:pPr>
            <a:r>
              <a:rPr lang="en-US" kern="0" dirty="0">
                <a:solidFill>
                  <a:srgbClr val="000000"/>
                </a:solidFill>
              </a:rPr>
              <a:t>This is where your administrative costs and equipment costs are claimed</a:t>
            </a:r>
          </a:p>
          <a:p>
            <a:pPr marL="742950" lvl="1" indent="-285750" defTabSz="914400" fontAlgn="base">
              <a:lnSpc>
                <a:spcPct val="100000"/>
              </a:lnSpc>
              <a:spcBef>
                <a:spcPct val="20000"/>
              </a:spcBef>
              <a:spcAft>
                <a:spcPct val="0"/>
              </a:spcAft>
              <a:buFontTx/>
              <a:buChar char="–"/>
            </a:pPr>
            <a:r>
              <a:rPr lang="en-US" kern="0" dirty="0">
                <a:solidFill>
                  <a:srgbClr val="000000"/>
                </a:solidFill>
              </a:rPr>
              <a:t>Description to include: title, hours worked, and rate of pay + any benefits being claimed</a:t>
            </a:r>
          </a:p>
          <a:p>
            <a:pPr marL="742950" lvl="1" indent="-285750" defTabSz="914400" fontAlgn="base">
              <a:lnSpc>
                <a:spcPct val="100000"/>
              </a:lnSpc>
              <a:spcBef>
                <a:spcPct val="20000"/>
              </a:spcBef>
              <a:spcAft>
                <a:spcPct val="0"/>
              </a:spcAft>
              <a:buFontTx/>
              <a:buChar char="–"/>
            </a:pPr>
            <a:r>
              <a:rPr lang="en-US" kern="0" dirty="0">
                <a:solidFill>
                  <a:srgbClr val="000000"/>
                </a:solidFill>
              </a:rPr>
              <a:t>Administrative Costs cannot exceed 10% of the schools total FFVP allotment.</a:t>
            </a:r>
          </a:p>
          <a:p>
            <a:pPr marL="0" indent="0" eaLnBrk="1" hangingPunct="1">
              <a:buNone/>
            </a:pPr>
            <a:endParaRPr lang="en-US" altLang="en-US" dirty="0" smtClean="0"/>
          </a:p>
        </p:txBody>
      </p:sp>
      <p:pic>
        <p:nvPicPr>
          <p:cNvPr id="4710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275021" y="6019800"/>
            <a:ext cx="652107" cy="6858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9370" y="4648200"/>
            <a:ext cx="6254750"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0008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CLAIMS PROCESS</a:t>
            </a:r>
            <a:endParaRPr lang="en-US" dirty="0">
              <a:solidFill>
                <a:schemeClr val="tx2">
                  <a:tint val="100000"/>
                  <a:shade val="90000"/>
                  <a:satMod val="250000"/>
                  <a:alpha val="100000"/>
                </a:schemeClr>
              </a:solidFill>
            </a:endParaRPr>
          </a:p>
        </p:txBody>
      </p:sp>
      <p:sp>
        <p:nvSpPr>
          <p:cNvPr id="47107" name="Content Placeholder 2"/>
          <p:cNvSpPr>
            <a:spLocks noGrp="1"/>
          </p:cNvSpPr>
          <p:nvPr>
            <p:ph idx="1"/>
          </p:nvPr>
        </p:nvSpPr>
        <p:spPr>
          <a:xfrm>
            <a:off x="959821" y="1447800"/>
            <a:ext cx="7315200" cy="4572000"/>
          </a:xfrm>
        </p:spPr>
        <p:txBody>
          <a:bodyPr>
            <a:normAutofit fontScale="92500"/>
          </a:bodyPr>
          <a:lstStyle/>
          <a:p>
            <a:pPr marL="342900" lvl="0" indent="-342900" defTabSz="914400" fontAlgn="base">
              <a:lnSpc>
                <a:spcPct val="100000"/>
              </a:lnSpc>
              <a:spcBef>
                <a:spcPct val="20000"/>
              </a:spcBef>
              <a:spcAft>
                <a:spcPct val="0"/>
              </a:spcAft>
              <a:buFontTx/>
              <a:buChar char="•"/>
            </a:pPr>
            <a:r>
              <a:rPr lang="en-US" sz="3200" kern="0" dirty="0" smtClean="0">
                <a:solidFill>
                  <a:srgbClr val="000000"/>
                </a:solidFill>
              </a:rPr>
              <a:t>Equipment Purchase Policy:</a:t>
            </a:r>
            <a:endParaRPr lang="en-US" sz="3200" kern="0" dirty="0">
              <a:solidFill>
                <a:srgbClr val="000000"/>
              </a:solidFill>
            </a:endParaRPr>
          </a:p>
          <a:p>
            <a:pPr marL="742950" lvl="1" indent="-285750" defTabSz="914400" fontAlgn="base">
              <a:lnSpc>
                <a:spcPct val="100000"/>
              </a:lnSpc>
              <a:spcBef>
                <a:spcPct val="20000"/>
              </a:spcBef>
              <a:spcAft>
                <a:spcPct val="0"/>
              </a:spcAft>
              <a:buFontTx/>
              <a:buChar char="–"/>
            </a:pPr>
            <a:r>
              <a:rPr lang="en-US" sz="2800" b="1" i="1" kern="0" dirty="0">
                <a:solidFill>
                  <a:srgbClr val="000000"/>
                </a:solidFill>
              </a:rPr>
              <a:t>Before</a:t>
            </a:r>
            <a:r>
              <a:rPr lang="en-US" sz="2800" kern="0" dirty="0">
                <a:solidFill>
                  <a:srgbClr val="000000"/>
                </a:solidFill>
              </a:rPr>
              <a:t> ordering equipment, district must submit a </a:t>
            </a:r>
            <a:r>
              <a:rPr lang="en-US" sz="2800" u="sng" kern="0" dirty="0">
                <a:solidFill>
                  <a:srgbClr val="000000"/>
                </a:solidFill>
              </a:rPr>
              <a:t>written</a:t>
            </a:r>
            <a:r>
              <a:rPr lang="en-US" sz="2800" kern="0" dirty="0">
                <a:solidFill>
                  <a:srgbClr val="000000"/>
                </a:solidFill>
              </a:rPr>
              <a:t> request to State Agency for approval on district letterhead.</a:t>
            </a:r>
          </a:p>
          <a:p>
            <a:pPr marL="1143000" lvl="2" indent="-228600" defTabSz="914400" fontAlgn="base">
              <a:lnSpc>
                <a:spcPct val="100000"/>
              </a:lnSpc>
              <a:spcBef>
                <a:spcPct val="20000"/>
              </a:spcBef>
              <a:spcAft>
                <a:spcPct val="0"/>
              </a:spcAft>
              <a:buFontTx/>
              <a:buChar char="•"/>
            </a:pPr>
            <a:r>
              <a:rPr lang="en-US" sz="2400" kern="0" dirty="0">
                <a:solidFill>
                  <a:srgbClr val="000000"/>
                </a:solidFill>
              </a:rPr>
              <a:t>Need to include reason/need for equipment as well as breakout of equipment specs and cost</a:t>
            </a:r>
          </a:p>
          <a:p>
            <a:pPr marL="1143000" lvl="2" indent="-228600" defTabSz="914400" fontAlgn="base">
              <a:lnSpc>
                <a:spcPct val="100000"/>
              </a:lnSpc>
              <a:spcBef>
                <a:spcPct val="20000"/>
              </a:spcBef>
              <a:spcAft>
                <a:spcPct val="0"/>
              </a:spcAft>
              <a:buFontTx/>
              <a:buChar char="•"/>
            </a:pPr>
            <a:r>
              <a:rPr lang="en-US" sz="2400" kern="0" dirty="0">
                <a:solidFill>
                  <a:srgbClr val="000000"/>
                </a:solidFill>
              </a:rPr>
              <a:t>If 100% of costs paid with FFVP funds, then equipment cannot be shared with other school feeding programs</a:t>
            </a:r>
          </a:p>
          <a:p>
            <a:pPr marL="1143000" lvl="2" indent="-228600" defTabSz="914400" fontAlgn="base">
              <a:lnSpc>
                <a:spcPct val="100000"/>
              </a:lnSpc>
              <a:spcBef>
                <a:spcPct val="20000"/>
              </a:spcBef>
              <a:spcAft>
                <a:spcPct val="0"/>
              </a:spcAft>
              <a:buFontTx/>
              <a:buChar char="•"/>
            </a:pPr>
            <a:r>
              <a:rPr lang="en-US" sz="2400" kern="0" dirty="0">
                <a:solidFill>
                  <a:srgbClr val="000000"/>
                </a:solidFill>
              </a:rPr>
              <a:t>If equipment shared, the cost needs to be prorated</a:t>
            </a:r>
          </a:p>
          <a:p>
            <a:pPr marL="0" indent="0" eaLnBrk="1" hangingPunct="1">
              <a:buNone/>
            </a:pPr>
            <a:endParaRPr lang="en-US" altLang="en-US" dirty="0" smtClean="0"/>
          </a:p>
        </p:txBody>
      </p:sp>
      <p:pic>
        <p:nvPicPr>
          <p:cNvPr id="4710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275021" y="6019800"/>
            <a:ext cx="652107" cy="6858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772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CLAIMS PROCESS</a:t>
            </a:r>
            <a:endParaRPr lang="en-US" dirty="0">
              <a:solidFill>
                <a:schemeClr val="tx2">
                  <a:tint val="100000"/>
                  <a:shade val="90000"/>
                  <a:satMod val="250000"/>
                  <a:alpha val="100000"/>
                </a:schemeClr>
              </a:solidFill>
            </a:endParaRPr>
          </a:p>
        </p:txBody>
      </p:sp>
      <p:sp>
        <p:nvSpPr>
          <p:cNvPr id="47107" name="Content Placeholder 2"/>
          <p:cNvSpPr>
            <a:spLocks noGrp="1"/>
          </p:cNvSpPr>
          <p:nvPr>
            <p:ph idx="1"/>
          </p:nvPr>
        </p:nvSpPr>
        <p:spPr>
          <a:xfrm>
            <a:off x="959821" y="1447800"/>
            <a:ext cx="7315200" cy="4572000"/>
          </a:xfrm>
        </p:spPr>
        <p:txBody>
          <a:bodyPr>
            <a:normAutofit lnSpcReduction="10000"/>
          </a:bodyPr>
          <a:lstStyle/>
          <a:p>
            <a:pPr marL="342900" lvl="0" indent="-342900" defTabSz="914400" fontAlgn="base">
              <a:lnSpc>
                <a:spcPct val="100000"/>
              </a:lnSpc>
              <a:spcBef>
                <a:spcPct val="20000"/>
              </a:spcBef>
              <a:spcAft>
                <a:spcPct val="0"/>
              </a:spcAft>
              <a:buFontTx/>
              <a:buChar char="•"/>
            </a:pPr>
            <a:r>
              <a:rPr lang="en-US" sz="3200" kern="0" dirty="0">
                <a:solidFill>
                  <a:srgbClr val="000000"/>
                </a:solidFill>
              </a:rPr>
              <a:t>Approved equipment is claimed in the </a:t>
            </a:r>
            <a:r>
              <a:rPr lang="en-US" sz="3200" kern="0" dirty="0">
                <a:solidFill>
                  <a:srgbClr val="000000"/>
                </a:solidFill>
                <a:ea typeface="Calibri"/>
                <a:cs typeface="Times New Roman"/>
              </a:rPr>
              <a:t>Equipment Expenditure section in CNP</a:t>
            </a:r>
          </a:p>
          <a:p>
            <a:pPr marL="742950" lvl="1" indent="-285750" defTabSz="914400" fontAlgn="base">
              <a:lnSpc>
                <a:spcPct val="100000"/>
              </a:lnSpc>
              <a:spcBef>
                <a:spcPct val="20000"/>
              </a:spcBef>
              <a:spcAft>
                <a:spcPct val="0"/>
              </a:spcAft>
              <a:buFontTx/>
              <a:buChar char="–"/>
            </a:pPr>
            <a:r>
              <a:rPr lang="en-US" sz="2800" kern="0" dirty="0">
                <a:solidFill>
                  <a:srgbClr val="000000"/>
                </a:solidFill>
                <a:ea typeface="Calibri"/>
                <a:cs typeface="Times New Roman"/>
              </a:rPr>
              <a:t>In Description, provide name and </a:t>
            </a:r>
            <a:r>
              <a:rPr lang="en-US" sz="3200" kern="0" dirty="0">
                <a:solidFill>
                  <a:srgbClr val="000000"/>
                </a:solidFill>
                <a:ea typeface="Calibri"/>
                <a:cs typeface="Times New Roman"/>
              </a:rPr>
              <a:t>item spec. description</a:t>
            </a:r>
            <a:r>
              <a:rPr lang="en-US" sz="2800" kern="0" dirty="0">
                <a:solidFill>
                  <a:srgbClr val="000000"/>
                </a:solidFill>
                <a:ea typeface="Calibri"/>
                <a:cs typeface="Times New Roman"/>
              </a:rPr>
              <a:t>, quantity, and cost</a:t>
            </a:r>
          </a:p>
          <a:p>
            <a:pPr marL="342900" lvl="0" indent="-342900" defTabSz="914400" fontAlgn="base">
              <a:lnSpc>
                <a:spcPct val="100000"/>
              </a:lnSpc>
              <a:spcBef>
                <a:spcPct val="20000"/>
              </a:spcBef>
              <a:spcAft>
                <a:spcPct val="0"/>
              </a:spcAft>
              <a:buFontTx/>
              <a:buChar char="•"/>
            </a:pPr>
            <a:r>
              <a:rPr lang="en-US" sz="3200" b="1" kern="0" dirty="0">
                <a:solidFill>
                  <a:srgbClr val="000000"/>
                </a:solidFill>
                <a:ea typeface="Calibri"/>
                <a:cs typeface="Times New Roman"/>
              </a:rPr>
              <a:t>Remember</a:t>
            </a:r>
            <a:r>
              <a:rPr lang="en-US" sz="3200" kern="0" dirty="0">
                <a:solidFill>
                  <a:srgbClr val="000000"/>
                </a:solidFill>
                <a:ea typeface="Calibri"/>
                <a:cs typeface="Times New Roman"/>
              </a:rPr>
              <a:t>…the cost of equipment factors into your 10% Admin (indirect) labor costs for each schools FFVP </a:t>
            </a:r>
            <a:r>
              <a:rPr lang="en-US" sz="3200" kern="0" dirty="0" smtClean="0">
                <a:solidFill>
                  <a:srgbClr val="000000"/>
                </a:solidFill>
                <a:ea typeface="Calibri"/>
                <a:cs typeface="Times New Roman"/>
              </a:rPr>
              <a:t>allotment</a:t>
            </a:r>
            <a:endParaRPr lang="en-US" sz="3200" kern="0" dirty="0">
              <a:solidFill>
                <a:srgbClr val="000000"/>
              </a:solidFill>
              <a:ea typeface="Calibri"/>
              <a:cs typeface="Times New Roman"/>
            </a:endParaRPr>
          </a:p>
          <a:p>
            <a:pPr marL="0" indent="0" eaLnBrk="1" hangingPunct="1">
              <a:buNone/>
            </a:pPr>
            <a:endParaRPr lang="en-US" altLang="en-US" dirty="0" smtClean="0"/>
          </a:p>
        </p:txBody>
      </p:sp>
      <p:pic>
        <p:nvPicPr>
          <p:cNvPr id="4710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275021" y="6019800"/>
            <a:ext cx="652107" cy="6858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664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CLAIMS PROCESS</a:t>
            </a:r>
            <a:endParaRPr lang="en-US" dirty="0">
              <a:solidFill>
                <a:schemeClr val="tx2">
                  <a:tint val="100000"/>
                  <a:shade val="90000"/>
                  <a:satMod val="250000"/>
                  <a:alpha val="100000"/>
                </a:schemeClr>
              </a:solidFill>
            </a:endParaRPr>
          </a:p>
        </p:txBody>
      </p:sp>
      <p:sp>
        <p:nvSpPr>
          <p:cNvPr id="47107" name="Content Placeholder 2"/>
          <p:cNvSpPr>
            <a:spLocks noGrp="1"/>
          </p:cNvSpPr>
          <p:nvPr>
            <p:ph idx="1"/>
          </p:nvPr>
        </p:nvSpPr>
        <p:spPr>
          <a:xfrm>
            <a:off x="959821" y="1447800"/>
            <a:ext cx="7315200" cy="4572000"/>
          </a:xfrm>
        </p:spPr>
        <p:txBody>
          <a:bodyPr>
            <a:normAutofit fontScale="92500" lnSpcReduction="10000"/>
          </a:bodyPr>
          <a:lstStyle/>
          <a:p>
            <a:pPr marL="342900" lvl="0" indent="-342900" defTabSz="914400" fontAlgn="base">
              <a:lnSpc>
                <a:spcPct val="100000"/>
              </a:lnSpc>
              <a:spcBef>
                <a:spcPct val="20000"/>
              </a:spcBef>
              <a:spcAft>
                <a:spcPct val="0"/>
              </a:spcAft>
              <a:buFontTx/>
              <a:buChar char="•"/>
            </a:pPr>
            <a:r>
              <a:rPr lang="en-US" sz="3200" kern="0" dirty="0" smtClean="0">
                <a:solidFill>
                  <a:srgbClr val="000000"/>
                </a:solidFill>
              </a:rPr>
              <a:t>Expense Summary:</a:t>
            </a:r>
            <a:endParaRPr lang="en-US" sz="3200" kern="0" dirty="0">
              <a:solidFill>
                <a:srgbClr val="000000"/>
              </a:solidFill>
            </a:endParaRPr>
          </a:p>
          <a:p>
            <a:pPr marL="742950" lvl="1" indent="-285750" defTabSz="914400" fontAlgn="base">
              <a:lnSpc>
                <a:spcPct val="100000"/>
              </a:lnSpc>
              <a:spcBef>
                <a:spcPct val="20000"/>
              </a:spcBef>
              <a:spcAft>
                <a:spcPct val="0"/>
              </a:spcAft>
              <a:buFontTx/>
              <a:buChar char="–"/>
            </a:pPr>
            <a:r>
              <a:rPr lang="en-US" sz="2800" kern="0" dirty="0">
                <a:solidFill>
                  <a:srgbClr val="000000"/>
                </a:solidFill>
              </a:rPr>
              <a:t>Remember that allotments for each school are broken into two award periods.</a:t>
            </a:r>
          </a:p>
          <a:p>
            <a:pPr marL="1143000" lvl="2" indent="-228600" defTabSz="914400" fontAlgn="base">
              <a:lnSpc>
                <a:spcPct val="100000"/>
              </a:lnSpc>
              <a:spcBef>
                <a:spcPct val="20000"/>
              </a:spcBef>
              <a:spcAft>
                <a:spcPct val="0"/>
              </a:spcAft>
              <a:buFontTx/>
              <a:buChar char="•"/>
            </a:pPr>
            <a:r>
              <a:rPr lang="en-US" sz="2400" b="1" i="1" kern="0" dirty="0">
                <a:solidFill>
                  <a:srgbClr val="000000"/>
                </a:solidFill>
              </a:rPr>
              <a:t>July – Sept</a:t>
            </a:r>
            <a:r>
              <a:rPr lang="en-US" sz="2400" kern="0" dirty="0">
                <a:solidFill>
                  <a:srgbClr val="000000"/>
                </a:solidFill>
              </a:rPr>
              <a:t>: This award period is usually </a:t>
            </a:r>
            <a:r>
              <a:rPr lang="en-US" sz="2400" kern="0" dirty="0" smtClean="0">
                <a:solidFill>
                  <a:srgbClr val="000000"/>
                </a:solidFill>
              </a:rPr>
              <a:t>one months </a:t>
            </a:r>
            <a:r>
              <a:rPr lang="en-US" sz="2400" kern="0" dirty="0">
                <a:solidFill>
                  <a:srgbClr val="000000"/>
                </a:solidFill>
              </a:rPr>
              <a:t>worth of overall award for each school; can request more if needed in writing w/reason for request</a:t>
            </a:r>
          </a:p>
          <a:p>
            <a:pPr marL="1143000" lvl="2" indent="-228600" defTabSz="914400" fontAlgn="base">
              <a:lnSpc>
                <a:spcPct val="100000"/>
              </a:lnSpc>
              <a:spcBef>
                <a:spcPct val="20000"/>
              </a:spcBef>
              <a:spcAft>
                <a:spcPct val="0"/>
              </a:spcAft>
              <a:buFontTx/>
              <a:buChar char="•"/>
            </a:pPr>
            <a:r>
              <a:rPr lang="en-US" sz="2400" b="1" kern="0" dirty="0">
                <a:solidFill>
                  <a:srgbClr val="000000"/>
                </a:solidFill>
              </a:rPr>
              <a:t>Oct – Jun:  </a:t>
            </a:r>
            <a:r>
              <a:rPr lang="en-US" sz="2400" kern="0" dirty="0">
                <a:solidFill>
                  <a:srgbClr val="000000"/>
                </a:solidFill>
              </a:rPr>
              <a:t>Remaining total award funds</a:t>
            </a:r>
          </a:p>
          <a:p>
            <a:pPr marL="742950" lvl="1" indent="-285750" defTabSz="914400" fontAlgn="base">
              <a:lnSpc>
                <a:spcPct val="100000"/>
              </a:lnSpc>
              <a:spcBef>
                <a:spcPct val="20000"/>
              </a:spcBef>
              <a:spcAft>
                <a:spcPct val="0"/>
              </a:spcAft>
              <a:buFontTx/>
              <a:buChar char="–"/>
            </a:pPr>
            <a:r>
              <a:rPr lang="en-US" sz="2800" kern="0" dirty="0">
                <a:solidFill>
                  <a:srgbClr val="000000"/>
                </a:solidFill>
              </a:rPr>
              <a:t>Need to be careful to not overspend first award period.  Expense Summary and Historical Summary will help you keep track</a:t>
            </a:r>
          </a:p>
          <a:p>
            <a:pPr marL="0" indent="0" eaLnBrk="1" hangingPunct="1">
              <a:buNone/>
            </a:pPr>
            <a:endParaRPr lang="en-US" altLang="en-US" dirty="0" smtClean="0"/>
          </a:p>
        </p:txBody>
      </p:sp>
      <p:pic>
        <p:nvPicPr>
          <p:cNvPr id="4710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275021" y="6019800"/>
            <a:ext cx="652107" cy="6858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7197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CLAIMS PROCESS</a:t>
            </a:r>
            <a:endParaRPr lang="en-US" dirty="0">
              <a:solidFill>
                <a:schemeClr val="tx2">
                  <a:tint val="100000"/>
                  <a:shade val="90000"/>
                  <a:satMod val="250000"/>
                  <a:alpha val="100000"/>
                </a:schemeClr>
              </a:solidFill>
            </a:endParaRPr>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59821" y="1676400"/>
            <a:ext cx="7315200" cy="2721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275021" y="6019800"/>
            <a:ext cx="652107" cy="6858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4359368"/>
            <a:ext cx="7284421" cy="766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848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CLAIMS PROCESS</a:t>
            </a:r>
            <a:endParaRPr lang="en-US" dirty="0">
              <a:solidFill>
                <a:schemeClr val="tx2">
                  <a:tint val="100000"/>
                  <a:shade val="90000"/>
                  <a:satMod val="250000"/>
                  <a:alpha val="100000"/>
                </a:schemeClr>
              </a:solidFill>
            </a:endParaRPr>
          </a:p>
        </p:txBody>
      </p:sp>
      <p:sp>
        <p:nvSpPr>
          <p:cNvPr id="3" name="Content Placeholder 2"/>
          <p:cNvSpPr>
            <a:spLocks noGrp="1"/>
          </p:cNvSpPr>
          <p:nvPr>
            <p:ph idx="1"/>
          </p:nvPr>
        </p:nvSpPr>
        <p:spPr/>
        <p:txBody>
          <a:bodyPr/>
          <a:lstStyle/>
          <a:p>
            <a:pPr marL="342900" lvl="0" indent="-342900" defTabSz="914400" fontAlgn="base">
              <a:lnSpc>
                <a:spcPct val="100000"/>
              </a:lnSpc>
              <a:spcBef>
                <a:spcPct val="20000"/>
              </a:spcBef>
              <a:spcAft>
                <a:spcPct val="0"/>
              </a:spcAft>
              <a:buFontTx/>
              <a:buChar char="•"/>
            </a:pPr>
            <a:r>
              <a:rPr lang="en-US" sz="3200" kern="0" dirty="0" smtClean="0">
                <a:solidFill>
                  <a:srgbClr val="000000"/>
                </a:solidFill>
              </a:rPr>
              <a:t>Site Claim:</a:t>
            </a:r>
            <a:endParaRPr lang="en-US" sz="3200" kern="0" dirty="0">
              <a:solidFill>
                <a:srgbClr val="000000"/>
              </a:solidFill>
            </a:endParaRPr>
          </a:p>
          <a:p>
            <a:pPr marL="742950" lvl="1" indent="-285750" defTabSz="914400" fontAlgn="base">
              <a:lnSpc>
                <a:spcPct val="100000"/>
              </a:lnSpc>
              <a:spcBef>
                <a:spcPct val="20000"/>
              </a:spcBef>
              <a:spcAft>
                <a:spcPct val="0"/>
              </a:spcAft>
              <a:buFontTx/>
              <a:buChar char="–"/>
            </a:pPr>
            <a:r>
              <a:rPr lang="en-US" sz="2800" kern="0" dirty="0">
                <a:solidFill>
                  <a:srgbClr val="000000"/>
                </a:solidFill>
              </a:rPr>
              <a:t>Claims for each school site are entered first</a:t>
            </a:r>
          </a:p>
          <a:p>
            <a:pPr marL="1143000" lvl="2" indent="-228600" defTabSz="914400" fontAlgn="base">
              <a:lnSpc>
                <a:spcPct val="100000"/>
              </a:lnSpc>
              <a:spcBef>
                <a:spcPct val="20000"/>
              </a:spcBef>
              <a:spcAft>
                <a:spcPct val="0"/>
              </a:spcAft>
              <a:buFontTx/>
              <a:buChar char="•"/>
            </a:pPr>
            <a:r>
              <a:rPr lang="en-US" sz="2400" kern="0" dirty="0" smtClean="0">
                <a:solidFill>
                  <a:srgbClr val="000000"/>
                </a:solidFill>
              </a:rPr>
              <a:t>The CNP program will time-out after 30 minutes.  Save work frequently to prevent loss of data</a:t>
            </a:r>
            <a:endParaRPr lang="en-US" sz="2400" kern="0" dirty="0">
              <a:solidFill>
                <a:srgbClr val="000000"/>
              </a:solidFill>
            </a:endParaRPr>
          </a:p>
          <a:p>
            <a:pPr marL="742950" lvl="1" indent="-285750" defTabSz="914400" fontAlgn="base">
              <a:lnSpc>
                <a:spcPct val="100000"/>
              </a:lnSpc>
              <a:spcBef>
                <a:spcPct val="20000"/>
              </a:spcBef>
              <a:spcAft>
                <a:spcPct val="0"/>
              </a:spcAft>
              <a:buFontTx/>
              <a:buChar char="–"/>
            </a:pPr>
            <a:r>
              <a:rPr lang="en-US" sz="2800" kern="0" dirty="0">
                <a:solidFill>
                  <a:srgbClr val="000000"/>
                </a:solidFill>
              </a:rPr>
              <a:t>After everything if correctly entered, make sure to click the submit button</a:t>
            </a:r>
          </a:p>
          <a:p>
            <a:pPr marL="1143000" lvl="2" indent="-228600" defTabSz="914400" fontAlgn="base">
              <a:lnSpc>
                <a:spcPct val="100000"/>
              </a:lnSpc>
              <a:spcBef>
                <a:spcPct val="20000"/>
              </a:spcBef>
              <a:spcAft>
                <a:spcPct val="0"/>
              </a:spcAft>
              <a:buFontTx/>
              <a:buChar char="•"/>
            </a:pPr>
            <a:r>
              <a:rPr lang="en-US" sz="2400" kern="0" dirty="0">
                <a:solidFill>
                  <a:srgbClr val="000000"/>
                </a:solidFill>
              </a:rPr>
              <a:t>Save button does not submit the claim</a:t>
            </a:r>
          </a:p>
        </p:txBody>
      </p:sp>
      <p:pic>
        <p:nvPicPr>
          <p:cNvPr id="4710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275021" y="6019800"/>
            <a:ext cx="652107" cy="6858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933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PROGRAM HISTORY</a:t>
            </a:r>
            <a:endParaRPr lang="en-US" dirty="0">
              <a:solidFill>
                <a:schemeClr val="tx2">
                  <a:tint val="100000"/>
                  <a:shade val="90000"/>
                  <a:satMod val="250000"/>
                  <a:alpha val="100000"/>
                </a:schemeClr>
              </a:solidFill>
            </a:endParaRPr>
          </a:p>
        </p:txBody>
      </p:sp>
      <p:sp>
        <p:nvSpPr>
          <p:cNvPr id="18435" name="Content Placeholder 2"/>
          <p:cNvSpPr>
            <a:spLocks noGrp="1"/>
          </p:cNvSpPr>
          <p:nvPr>
            <p:ph idx="1"/>
          </p:nvPr>
        </p:nvSpPr>
        <p:spPr/>
        <p:txBody>
          <a:bodyPr>
            <a:normAutofit lnSpcReduction="10000"/>
          </a:bodyPr>
          <a:lstStyle/>
          <a:p>
            <a:pPr eaLnBrk="1" hangingPunct="1"/>
            <a:r>
              <a:rPr lang="en-US" altLang="en-US" sz="2800" dirty="0" smtClean="0"/>
              <a:t>Farm Security and Rural Investment Act of 2002</a:t>
            </a:r>
          </a:p>
          <a:p>
            <a:pPr eaLnBrk="1" hangingPunct="1"/>
            <a:r>
              <a:rPr lang="en-US" altLang="en-US" sz="2800" dirty="0" smtClean="0"/>
              <a:t>Child Nutrition and WIC Reauthorization Act of 2004</a:t>
            </a:r>
          </a:p>
          <a:p>
            <a:pPr eaLnBrk="1" hangingPunct="1"/>
            <a:r>
              <a:rPr lang="en-US" altLang="en-US" sz="2800" dirty="0" smtClean="0"/>
              <a:t>The Agriculture, Rural Development, Food and Drug Administration, and Related Agencies Appropriations Act, 2006</a:t>
            </a:r>
          </a:p>
          <a:p>
            <a:pPr eaLnBrk="1" hangingPunct="1"/>
            <a:r>
              <a:rPr lang="en-US" altLang="en-US" sz="2800" dirty="0" smtClean="0"/>
              <a:t>Consolidated Appropriations Act of 2008</a:t>
            </a:r>
          </a:p>
          <a:p>
            <a:pPr eaLnBrk="1" hangingPunct="1"/>
            <a:r>
              <a:rPr lang="en-US" altLang="en-US" sz="2800" dirty="0" smtClean="0"/>
              <a:t>The Food, Conservation, and Energy Act of 2008 (Farm Bill)</a:t>
            </a:r>
          </a:p>
        </p:txBody>
      </p:sp>
      <p:pic>
        <p:nvPicPr>
          <p:cNvPr id="1843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77439" y="6019800"/>
            <a:ext cx="647271" cy="6858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437" name="Picture 2" descr="C:\Documents and Settings\jsams\Local Settings\Temporary Internet Files\Content.IE5\WWXQ5V5G\MPj044280800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04800"/>
            <a:ext cx="15240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CLAIMS PROCESS</a:t>
            </a:r>
            <a:endParaRPr lang="en-US" dirty="0">
              <a:solidFill>
                <a:schemeClr val="tx2">
                  <a:tint val="100000"/>
                  <a:shade val="90000"/>
                  <a:satMod val="250000"/>
                  <a:alpha val="100000"/>
                </a:schemeClr>
              </a:solidFill>
            </a:endParaRPr>
          </a:p>
        </p:txBody>
      </p:sp>
      <p:sp>
        <p:nvSpPr>
          <p:cNvPr id="3" name="Content Placeholder 2"/>
          <p:cNvSpPr>
            <a:spLocks noGrp="1"/>
          </p:cNvSpPr>
          <p:nvPr>
            <p:ph idx="1"/>
          </p:nvPr>
        </p:nvSpPr>
        <p:spPr>
          <a:xfrm>
            <a:off x="914399" y="1600200"/>
            <a:ext cx="7360621" cy="4572000"/>
          </a:xfrm>
        </p:spPr>
        <p:txBody>
          <a:bodyPr/>
          <a:lstStyle/>
          <a:p>
            <a:pPr marL="342900" lvl="0" indent="-342900" defTabSz="914400" fontAlgn="base">
              <a:lnSpc>
                <a:spcPct val="100000"/>
              </a:lnSpc>
              <a:spcBef>
                <a:spcPct val="20000"/>
              </a:spcBef>
              <a:spcAft>
                <a:spcPct val="0"/>
              </a:spcAft>
              <a:buFontTx/>
              <a:buChar char="•"/>
            </a:pPr>
            <a:r>
              <a:rPr lang="en-US" sz="3200" kern="0" dirty="0" smtClean="0">
                <a:solidFill>
                  <a:srgbClr val="000000"/>
                </a:solidFill>
              </a:rPr>
              <a:t>Consolidated Claim:</a:t>
            </a:r>
            <a:endParaRPr lang="en-US" sz="3200" kern="0" dirty="0">
              <a:solidFill>
                <a:srgbClr val="000000"/>
              </a:solidFill>
            </a:endParaRPr>
          </a:p>
          <a:p>
            <a:pPr marL="742950" lvl="1" indent="-285750" defTabSz="914400" fontAlgn="base">
              <a:lnSpc>
                <a:spcPct val="100000"/>
              </a:lnSpc>
              <a:spcBef>
                <a:spcPct val="20000"/>
              </a:spcBef>
              <a:spcAft>
                <a:spcPct val="0"/>
              </a:spcAft>
              <a:buFontTx/>
              <a:buChar char="–"/>
            </a:pPr>
            <a:r>
              <a:rPr lang="en-US" sz="2800" kern="0" dirty="0">
                <a:solidFill>
                  <a:srgbClr val="000000"/>
                </a:solidFill>
              </a:rPr>
              <a:t>Once all the site claims are </a:t>
            </a:r>
            <a:r>
              <a:rPr lang="en-US" sz="2800" u="sng" kern="0" dirty="0">
                <a:solidFill>
                  <a:srgbClr val="000000"/>
                </a:solidFill>
              </a:rPr>
              <a:t>submitted</a:t>
            </a:r>
            <a:r>
              <a:rPr lang="en-US" sz="2800" kern="0" dirty="0">
                <a:solidFill>
                  <a:srgbClr val="000000"/>
                </a:solidFill>
              </a:rPr>
              <a:t>, </a:t>
            </a:r>
            <a:r>
              <a:rPr lang="en-US" sz="2800" kern="0" dirty="0" smtClean="0">
                <a:solidFill>
                  <a:srgbClr val="000000"/>
                </a:solidFill>
              </a:rPr>
              <a:t>the claim needs to be consolidated</a:t>
            </a:r>
            <a:endParaRPr lang="en-US" sz="2800" kern="0" dirty="0">
              <a:solidFill>
                <a:srgbClr val="000000"/>
              </a:solidFill>
            </a:endParaRPr>
          </a:p>
          <a:p>
            <a:pPr marL="1143000" lvl="2" indent="-228600" defTabSz="914400" fontAlgn="base">
              <a:lnSpc>
                <a:spcPct val="100000"/>
              </a:lnSpc>
              <a:spcBef>
                <a:spcPct val="20000"/>
              </a:spcBef>
              <a:spcAft>
                <a:spcPct val="0"/>
              </a:spcAft>
              <a:buFontTx/>
              <a:buChar char="•"/>
            </a:pPr>
            <a:r>
              <a:rPr lang="en-US" sz="2400" kern="0" dirty="0">
                <a:solidFill>
                  <a:srgbClr val="000000"/>
                </a:solidFill>
              </a:rPr>
              <a:t>The consolidated screen will appear with all </a:t>
            </a:r>
            <a:r>
              <a:rPr lang="en-US" sz="2400" kern="0" dirty="0" smtClean="0">
                <a:solidFill>
                  <a:srgbClr val="000000"/>
                </a:solidFill>
              </a:rPr>
              <a:t>data </a:t>
            </a:r>
            <a:r>
              <a:rPr lang="en-US" sz="2400" kern="0" dirty="0">
                <a:solidFill>
                  <a:srgbClr val="000000"/>
                </a:solidFill>
              </a:rPr>
              <a:t>fields populated based on </a:t>
            </a:r>
            <a:r>
              <a:rPr lang="en-US" sz="2400" kern="0" dirty="0" smtClean="0">
                <a:solidFill>
                  <a:srgbClr val="000000"/>
                </a:solidFill>
              </a:rPr>
              <a:t>the individual </a:t>
            </a:r>
            <a:r>
              <a:rPr lang="en-US" sz="2400" kern="0" dirty="0">
                <a:solidFill>
                  <a:srgbClr val="000000"/>
                </a:solidFill>
              </a:rPr>
              <a:t>school site claims</a:t>
            </a:r>
          </a:p>
          <a:p>
            <a:pPr marL="1143000" lvl="2" indent="-228600" defTabSz="914400" fontAlgn="base">
              <a:lnSpc>
                <a:spcPct val="100000"/>
              </a:lnSpc>
              <a:spcBef>
                <a:spcPct val="20000"/>
              </a:spcBef>
              <a:spcAft>
                <a:spcPct val="0"/>
              </a:spcAft>
              <a:buFontTx/>
              <a:buChar char="•"/>
            </a:pPr>
            <a:r>
              <a:rPr lang="en-US" sz="2400" kern="0" dirty="0">
                <a:solidFill>
                  <a:srgbClr val="000000"/>
                </a:solidFill>
              </a:rPr>
              <a:t>Review for </a:t>
            </a:r>
            <a:r>
              <a:rPr lang="en-US" sz="2400" kern="0" dirty="0" smtClean="0">
                <a:solidFill>
                  <a:srgbClr val="000000"/>
                </a:solidFill>
              </a:rPr>
              <a:t>accuracy, select </a:t>
            </a:r>
            <a:r>
              <a:rPr lang="en-US" sz="2400" kern="0" dirty="0">
                <a:solidFill>
                  <a:srgbClr val="000000"/>
                </a:solidFill>
              </a:rPr>
              <a:t>authorized signer </a:t>
            </a:r>
            <a:r>
              <a:rPr lang="en-US" sz="2400" kern="0" dirty="0" smtClean="0">
                <a:solidFill>
                  <a:srgbClr val="000000"/>
                </a:solidFill>
              </a:rPr>
              <a:t>from </a:t>
            </a:r>
            <a:r>
              <a:rPr lang="en-US" sz="2400" kern="0" dirty="0">
                <a:solidFill>
                  <a:srgbClr val="000000"/>
                </a:solidFill>
              </a:rPr>
              <a:t>drop down menu at the top of the claim form </a:t>
            </a:r>
          </a:p>
          <a:p>
            <a:pPr marL="1600200" lvl="3" indent="-228600" defTabSz="914400" fontAlgn="base">
              <a:lnSpc>
                <a:spcPct val="100000"/>
              </a:lnSpc>
              <a:spcBef>
                <a:spcPct val="20000"/>
              </a:spcBef>
              <a:spcAft>
                <a:spcPct val="0"/>
              </a:spcAft>
              <a:buFontTx/>
              <a:buChar char="–"/>
            </a:pPr>
            <a:r>
              <a:rPr lang="en-US" b="1" kern="0" dirty="0">
                <a:solidFill>
                  <a:srgbClr val="000000"/>
                </a:solidFill>
              </a:rPr>
              <a:t>Must match name in the created by at bottom</a:t>
            </a:r>
          </a:p>
        </p:txBody>
      </p:sp>
      <p:pic>
        <p:nvPicPr>
          <p:cNvPr id="4710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275021" y="6019800"/>
            <a:ext cx="652107" cy="6858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3990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CLAIMS PROCESS</a:t>
            </a:r>
            <a:endParaRPr lang="en-US" dirty="0">
              <a:solidFill>
                <a:schemeClr val="tx2">
                  <a:tint val="100000"/>
                  <a:shade val="90000"/>
                  <a:satMod val="250000"/>
                  <a:alpha val="100000"/>
                </a:schemeClr>
              </a:solidFill>
            </a:endParaRPr>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1676400"/>
            <a:ext cx="6661077" cy="3755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275021" y="6019800"/>
            <a:ext cx="652107" cy="6858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5145397"/>
            <a:ext cx="5708650" cy="715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975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SUPPORTING DOCUMENTATION OF COSTS</a:t>
            </a:r>
            <a:endParaRPr lang="en-US" dirty="0">
              <a:solidFill>
                <a:schemeClr val="tx2">
                  <a:tint val="100000"/>
                  <a:shade val="90000"/>
                  <a:satMod val="250000"/>
                  <a:alpha val="100000"/>
                </a:schemeClr>
              </a:solidFill>
            </a:endParaRPr>
          </a:p>
        </p:txBody>
      </p:sp>
      <p:sp>
        <p:nvSpPr>
          <p:cNvPr id="48131" name="Content Placeholder 2"/>
          <p:cNvSpPr>
            <a:spLocks noGrp="1"/>
          </p:cNvSpPr>
          <p:nvPr>
            <p:ph idx="1"/>
          </p:nvPr>
        </p:nvSpPr>
        <p:spPr/>
        <p:txBody>
          <a:bodyPr/>
          <a:lstStyle/>
          <a:p>
            <a:pPr eaLnBrk="1" hangingPunct="1"/>
            <a:r>
              <a:rPr lang="en-US" altLang="en-US" dirty="0" smtClean="0"/>
              <a:t>To support the amounts being claimed for reimbursement full and accurate records must be maintained</a:t>
            </a:r>
          </a:p>
          <a:p>
            <a:pPr eaLnBrk="1" hangingPunct="1"/>
            <a:r>
              <a:rPr lang="en-US" altLang="en-US" dirty="0" smtClean="0"/>
              <a:t>Records kept for 3 years plus the current fiscal year</a:t>
            </a:r>
          </a:p>
          <a:p>
            <a:pPr lvl="1" eaLnBrk="1" hangingPunct="1"/>
            <a:r>
              <a:rPr lang="en-US" altLang="en-US" dirty="0" smtClean="0"/>
              <a:t>Purchase orders &amp; invoices</a:t>
            </a:r>
          </a:p>
          <a:p>
            <a:pPr lvl="1" eaLnBrk="1" hangingPunct="1"/>
            <a:r>
              <a:rPr lang="en-US" altLang="en-US" dirty="0" smtClean="0"/>
              <a:t>Receipts</a:t>
            </a:r>
          </a:p>
          <a:p>
            <a:pPr lvl="1" eaLnBrk="1" hangingPunct="1"/>
            <a:r>
              <a:rPr lang="en-US" altLang="en-US" dirty="0" smtClean="0"/>
              <a:t>Time-in-effort records</a:t>
            </a:r>
          </a:p>
          <a:p>
            <a:pPr lvl="1" eaLnBrk="1" hangingPunct="1"/>
            <a:r>
              <a:rPr lang="en-US" altLang="en-US" dirty="0" smtClean="0"/>
              <a:t>Monthly FFVP service </a:t>
            </a:r>
            <a:r>
              <a:rPr lang="en-US" altLang="en-US" dirty="0" smtClean="0"/>
              <a:t>calendars (if used)</a:t>
            </a:r>
            <a:endParaRPr lang="en-US" altLang="en-US" dirty="0" smtClean="0"/>
          </a:p>
        </p:txBody>
      </p:sp>
      <p:pic>
        <p:nvPicPr>
          <p:cNvPr id="48132" name="Picture 1" descr="C:\Documents and Settings\jsams\Local Settings\Temporary Internet Files\Content.IE5\GH2J8PEN\MCj0286957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3918058"/>
            <a:ext cx="1196975"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275021" y="6019800"/>
            <a:ext cx="652107" cy="6858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FFVP FILE</a:t>
            </a:r>
            <a:endParaRPr lang="en-US" sz="2200" dirty="0">
              <a:solidFill>
                <a:schemeClr val="tx2">
                  <a:tint val="100000"/>
                  <a:shade val="90000"/>
                  <a:satMod val="250000"/>
                  <a:alpha val="100000"/>
                </a:schemeClr>
              </a:solidFill>
            </a:endParaRPr>
          </a:p>
        </p:txBody>
      </p:sp>
      <p:sp>
        <p:nvSpPr>
          <p:cNvPr id="3" name="Content Placeholder 2"/>
          <p:cNvSpPr>
            <a:spLocks noGrp="1"/>
          </p:cNvSpPr>
          <p:nvPr>
            <p:ph idx="1"/>
          </p:nvPr>
        </p:nvSpPr>
        <p:spPr>
          <a:xfrm>
            <a:off x="457200" y="1371600"/>
            <a:ext cx="8229600" cy="5257800"/>
          </a:xfrm>
        </p:spPr>
        <p:txBody>
          <a:bodyPr>
            <a:normAutofit/>
          </a:bodyPr>
          <a:lstStyle/>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sz="3200" dirty="0" smtClean="0"/>
              <a:t>A copy of your Application and Agreement</a:t>
            </a:r>
          </a:p>
          <a:p>
            <a:pPr lvl="1">
              <a:spcBef>
                <a:spcPts val="0"/>
              </a:spcBef>
              <a:defRPr/>
            </a:pPr>
            <a:r>
              <a:rPr lang="en-US" dirty="0" smtClean="0"/>
              <a:t>Addendums</a:t>
            </a:r>
          </a:p>
          <a:p>
            <a:pPr eaLnBrk="1" fontAlgn="auto" hangingPunct="1">
              <a:spcBef>
                <a:spcPts val="0"/>
              </a:spcBef>
              <a:spcAft>
                <a:spcPts val="0"/>
              </a:spcAft>
              <a:defRPr/>
            </a:pPr>
            <a:r>
              <a:rPr lang="en-US" sz="3200" dirty="0" smtClean="0"/>
              <a:t>Purchasing/Procurement information</a:t>
            </a:r>
          </a:p>
          <a:p>
            <a:pPr eaLnBrk="1" fontAlgn="auto" hangingPunct="1">
              <a:spcBef>
                <a:spcPts val="0"/>
              </a:spcBef>
              <a:spcAft>
                <a:spcPts val="0"/>
              </a:spcAft>
              <a:defRPr/>
            </a:pPr>
            <a:r>
              <a:rPr lang="en-US" sz="3200" dirty="0" smtClean="0"/>
              <a:t>Production records (if </a:t>
            </a:r>
            <a:r>
              <a:rPr lang="en-US" sz="3200" dirty="0" smtClean="0"/>
              <a:t>used)</a:t>
            </a:r>
            <a:endParaRPr lang="en-US" sz="3200" dirty="0" smtClean="0"/>
          </a:p>
          <a:p>
            <a:pPr eaLnBrk="1" fontAlgn="auto" hangingPunct="1">
              <a:spcBef>
                <a:spcPts val="0"/>
              </a:spcBef>
              <a:spcAft>
                <a:spcPts val="0"/>
              </a:spcAft>
              <a:defRPr/>
            </a:pPr>
            <a:r>
              <a:rPr lang="en-US" sz="3200" dirty="0" smtClean="0"/>
              <a:t>Calendars – Educational </a:t>
            </a:r>
            <a:r>
              <a:rPr lang="en-US" sz="3200" dirty="0" smtClean="0"/>
              <a:t>Activities(if used)</a:t>
            </a:r>
            <a:endParaRPr lang="en-US" sz="3200" dirty="0" smtClean="0"/>
          </a:p>
          <a:p>
            <a:pPr eaLnBrk="1" fontAlgn="auto" hangingPunct="1">
              <a:spcBef>
                <a:spcPts val="0"/>
              </a:spcBef>
              <a:spcAft>
                <a:spcPts val="0"/>
              </a:spcAft>
              <a:defRPr/>
            </a:pPr>
            <a:r>
              <a:rPr lang="en-US" sz="3200" dirty="0" smtClean="0"/>
              <a:t>Financial tracking of grant funds</a:t>
            </a:r>
          </a:p>
          <a:p>
            <a:pPr eaLnBrk="1" fontAlgn="auto" hangingPunct="1">
              <a:spcBef>
                <a:spcPts val="0"/>
              </a:spcBef>
              <a:spcAft>
                <a:spcPts val="0"/>
              </a:spcAft>
              <a:defRPr/>
            </a:pPr>
            <a:r>
              <a:rPr lang="en-US" sz="3200" dirty="0" smtClean="0"/>
              <a:t>Staff training records on the FFVP</a:t>
            </a:r>
          </a:p>
          <a:p>
            <a:pPr eaLnBrk="1" fontAlgn="auto" hangingPunct="1">
              <a:spcBef>
                <a:spcPts val="0"/>
              </a:spcBef>
              <a:spcAft>
                <a:spcPts val="0"/>
              </a:spcAft>
              <a:defRPr/>
            </a:pPr>
            <a:r>
              <a:rPr lang="en-US" sz="3200" dirty="0" smtClean="0"/>
              <a:t>FFVP Handbook</a:t>
            </a:r>
          </a:p>
          <a:p>
            <a:pPr eaLnBrk="1" fontAlgn="auto" hangingPunct="1">
              <a:spcBef>
                <a:spcPts val="0"/>
              </a:spcBef>
              <a:spcAft>
                <a:spcPts val="0"/>
              </a:spcAft>
              <a:defRPr/>
            </a:pPr>
            <a:r>
              <a:rPr lang="en-US" sz="3200" dirty="0" smtClean="0"/>
              <a:t>Policy Memoranda</a:t>
            </a:r>
          </a:p>
        </p:txBody>
      </p:sp>
      <p:pic>
        <p:nvPicPr>
          <p:cNvPr id="4096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275021" y="6019800"/>
            <a:ext cx="652107" cy="6858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0965" name="Picture 1" descr="C:\Documents and Settings\jsams\Local Settings\Temporary Internet Files\Content.IE5\LFN3PX0E\MCj0434867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06266"/>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PRODUCTION RECORDS</a:t>
            </a:r>
            <a:endParaRPr lang="en-US" dirty="0">
              <a:solidFill>
                <a:schemeClr val="tx2">
                  <a:tint val="100000"/>
                  <a:shade val="90000"/>
                  <a:satMod val="250000"/>
                  <a:alpha val="100000"/>
                </a:schemeClr>
              </a:solidFill>
            </a:endParaRPr>
          </a:p>
        </p:txBody>
      </p:sp>
      <p:sp>
        <p:nvSpPr>
          <p:cNvPr id="41987" name="Content Placeholder 2"/>
          <p:cNvSpPr>
            <a:spLocks noGrp="1"/>
          </p:cNvSpPr>
          <p:nvPr>
            <p:ph idx="1"/>
          </p:nvPr>
        </p:nvSpPr>
        <p:spPr/>
        <p:txBody>
          <a:bodyPr>
            <a:normAutofit lnSpcReduction="10000"/>
          </a:bodyPr>
          <a:lstStyle/>
          <a:p>
            <a:pPr eaLnBrk="1" hangingPunct="1"/>
            <a:r>
              <a:rPr lang="en-US" altLang="en-US" dirty="0" smtClean="0"/>
              <a:t>Schools opting for on-site preparation can keep production records to </a:t>
            </a:r>
            <a:r>
              <a:rPr lang="en-US" altLang="en-US" dirty="0" smtClean="0"/>
              <a:t>document </a:t>
            </a:r>
            <a:r>
              <a:rPr lang="en-US" altLang="en-US" dirty="0" smtClean="0"/>
              <a:t>the date, serving time, food items, portion size, the number prepared, the number of portions served and the amount of leftovers.</a:t>
            </a:r>
          </a:p>
          <a:p>
            <a:pPr eaLnBrk="1" hangingPunct="1"/>
            <a:r>
              <a:rPr lang="en-US" altLang="en-US" dirty="0" smtClean="0"/>
              <a:t>Frequent </a:t>
            </a:r>
            <a:r>
              <a:rPr lang="en-US" altLang="en-US" dirty="0" smtClean="0"/>
              <a:t>serving of leftovers during a lunch or breakfast meal </a:t>
            </a:r>
            <a:r>
              <a:rPr lang="en-US" altLang="en-US" dirty="0" smtClean="0"/>
              <a:t>service is strongly discouraged (occasional option only to avoid waste).  </a:t>
            </a:r>
          </a:p>
          <a:p>
            <a:pPr eaLnBrk="1" hangingPunct="1"/>
            <a:r>
              <a:rPr lang="en-US" altLang="en-US" dirty="0" smtClean="0"/>
              <a:t>Try </a:t>
            </a:r>
            <a:r>
              <a:rPr lang="en-US" altLang="en-US" dirty="0" smtClean="0"/>
              <a:t>to incorporate into another FFVP serving time.</a:t>
            </a:r>
          </a:p>
        </p:txBody>
      </p:sp>
      <p:pic>
        <p:nvPicPr>
          <p:cNvPr id="4198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275021" y="6019800"/>
            <a:ext cx="652107" cy="6858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989" name="Picture 2" descr="C:\Documents and Settings\jsams\Local Settings\Temporary Internet Files\Content.IE5\ZQWKTCE5\MCj0425766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149772"/>
            <a:ext cx="941388"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descr="Production Recor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8600"/>
            <a:ext cx="800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275021" y="6019800"/>
            <a:ext cx="652107" cy="6858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EDUCATIONAL ACTIVITIES</a:t>
            </a:r>
            <a:endParaRPr lang="en-US" dirty="0">
              <a:solidFill>
                <a:schemeClr val="tx2">
                  <a:tint val="100000"/>
                  <a:shade val="90000"/>
                  <a:satMod val="250000"/>
                  <a:alpha val="100000"/>
                </a:schemeClr>
              </a:solidFill>
            </a:endParaRPr>
          </a:p>
        </p:txBody>
      </p:sp>
      <p:sp>
        <p:nvSpPr>
          <p:cNvPr id="44035" name="Content Placeholder 2"/>
          <p:cNvSpPr>
            <a:spLocks noGrp="1"/>
          </p:cNvSpPr>
          <p:nvPr>
            <p:ph idx="1"/>
          </p:nvPr>
        </p:nvSpPr>
        <p:spPr/>
        <p:txBody>
          <a:bodyPr/>
          <a:lstStyle/>
          <a:p>
            <a:pPr eaLnBrk="1" hangingPunct="1"/>
            <a:r>
              <a:rPr lang="en-US" altLang="en-US" dirty="0" smtClean="0"/>
              <a:t>Document on the FFVP calendar the fruits and vegetables being offered, educational activities and materials provided.</a:t>
            </a:r>
          </a:p>
          <a:p>
            <a:pPr eaLnBrk="1" hangingPunct="1"/>
            <a:endParaRPr lang="en-US" altLang="en-US" dirty="0" smtClean="0"/>
          </a:p>
          <a:p>
            <a:pPr eaLnBrk="1" hangingPunct="1"/>
            <a:r>
              <a:rPr lang="en-US" altLang="en-US" dirty="0" smtClean="0"/>
              <a:t>This can be a useful tool to help in planning nutrition education to go with fresh fruits and vegetables being offered.</a:t>
            </a:r>
          </a:p>
          <a:p>
            <a:pPr eaLnBrk="1" hangingPunct="1"/>
            <a:r>
              <a:rPr lang="en-US" altLang="en-US" dirty="0" smtClean="0"/>
              <a:t>Can also be kept as part of records for easy reference on program </a:t>
            </a:r>
            <a:r>
              <a:rPr lang="en-US" altLang="en-US" dirty="0" smtClean="0"/>
              <a:t>implementation</a:t>
            </a:r>
            <a:endParaRPr lang="en-US" altLang="en-US" dirty="0" smtClean="0"/>
          </a:p>
        </p:txBody>
      </p:sp>
      <p:pic>
        <p:nvPicPr>
          <p:cNvPr id="44036" name="Picture 1" descr="C:\Documents and Settings\jsams\Local Settings\Temporary Internet Files\Content.IE5\4RMF0V4J\MCj0440424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4884" y="2514600"/>
            <a:ext cx="129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275021" y="6019800"/>
            <a:ext cx="652107" cy="6858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275021" y="6019800"/>
            <a:ext cx="652107" cy="6858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5059" name="Picture 4" descr="Education Offering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63563"/>
            <a:ext cx="7296150" cy="583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7941" y="667532"/>
            <a:ext cx="838200" cy="764986"/>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7257" y="5579046"/>
            <a:ext cx="419100" cy="4407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title"/>
          </p:nvPr>
        </p:nvSpPr>
        <p:spPr/>
        <p:txBody>
          <a:bodyPr>
            <a:normAutofit/>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NUTRITION EDUCATION</a:t>
            </a:r>
            <a:endParaRPr lang="en-US" sz="2200" dirty="0">
              <a:solidFill>
                <a:schemeClr val="tx2">
                  <a:tint val="100000"/>
                  <a:shade val="90000"/>
                  <a:satMod val="250000"/>
                  <a:alpha val="100000"/>
                </a:schemeClr>
              </a:solidFill>
            </a:endParaRPr>
          </a:p>
        </p:txBody>
      </p:sp>
      <p:sp>
        <p:nvSpPr>
          <p:cNvPr id="34819" name="Rectangle 3"/>
          <p:cNvSpPr>
            <a:spLocks noGrp="1" noChangeArrowheads="1"/>
          </p:cNvSpPr>
          <p:nvPr>
            <p:ph idx="1"/>
          </p:nvPr>
        </p:nvSpPr>
        <p:spPr/>
        <p:txBody>
          <a:bodyPr>
            <a:normAutofit/>
          </a:bodyPr>
          <a:lstStyle/>
          <a:p>
            <a:pPr lvl="1" eaLnBrk="1" hangingPunct="1">
              <a:buFont typeface="Arial" panose="020B0604020202020204" pitchFamily="34" charset="0"/>
              <a:buChar char="•"/>
            </a:pPr>
            <a:r>
              <a:rPr lang="en-US" altLang="en-US" sz="3200" dirty="0" smtClean="0"/>
              <a:t>Education plans should fit your students</a:t>
            </a:r>
          </a:p>
          <a:p>
            <a:pPr lvl="1" eaLnBrk="1" hangingPunct="1">
              <a:buFont typeface="Arial" panose="020B0604020202020204" pitchFamily="34" charset="0"/>
              <a:buChar char="•"/>
            </a:pPr>
            <a:r>
              <a:rPr lang="en-US" altLang="en-US" sz="3200" dirty="0" smtClean="0"/>
              <a:t>Use free resources from Team Nutrition and other programs</a:t>
            </a:r>
          </a:p>
          <a:p>
            <a:pPr lvl="1" eaLnBrk="1" hangingPunct="1">
              <a:buFont typeface="Arial" panose="020B0604020202020204" pitchFamily="34" charset="0"/>
              <a:buChar char="•"/>
            </a:pPr>
            <a:r>
              <a:rPr lang="en-US" altLang="en-US" sz="3200" dirty="0" smtClean="0"/>
              <a:t>Create partnerships to obtain no cost promotional items or services</a:t>
            </a:r>
          </a:p>
          <a:p>
            <a:pPr lvl="1" eaLnBrk="1" hangingPunct="1">
              <a:buFont typeface="Arial" panose="020B0604020202020204" pitchFamily="34" charset="0"/>
              <a:buChar char="•"/>
            </a:pPr>
            <a:r>
              <a:rPr lang="en-US" altLang="en-US" sz="3200" dirty="0" smtClean="0"/>
              <a:t>Adapt lesson plans in classrooms to incorporate the serving of the fresh fruits and vegetables</a:t>
            </a:r>
          </a:p>
        </p:txBody>
      </p:sp>
      <p:pic>
        <p:nvPicPr>
          <p:cNvPr id="348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275021" y="6019800"/>
            <a:ext cx="652107" cy="6858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4821" name="Picture 2" descr="C:\Documents and Settings\jsams\Local Settings\Temporary Internet Files\Content.IE5\Z24FN50X\MCj043959200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249621"/>
            <a:ext cx="1435100"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NUTRITION EDUCATION RESOURCES</a:t>
            </a:r>
            <a:endParaRPr lang="en-US" dirty="0">
              <a:solidFill>
                <a:schemeClr val="tx2">
                  <a:tint val="100000"/>
                  <a:shade val="90000"/>
                  <a:satMod val="250000"/>
                  <a:alpha val="100000"/>
                </a:schemeClr>
              </a:solidFill>
            </a:endParaRPr>
          </a:p>
        </p:txBody>
      </p:sp>
      <p:sp>
        <p:nvSpPr>
          <p:cNvPr id="3" name="Content Placeholder 2"/>
          <p:cNvSpPr>
            <a:spLocks noGrp="1"/>
          </p:cNvSpPr>
          <p:nvPr>
            <p:ph idx="1"/>
          </p:nvPr>
        </p:nvSpPr>
        <p:spPr/>
        <p:txBody>
          <a:bodyPr>
            <a:normAutofit/>
          </a:bodyPr>
          <a:lstStyle/>
          <a:p>
            <a:pPr eaLnBrk="1" fontAlgn="auto" hangingPunct="1">
              <a:spcBef>
                <a:spcPts val="0"/>
              </a:spcBef>
              <a:spcAft>
                <a:spcPts val="0"/>
              </a:spcAft>
              <a:defRPr/>
            </a:pPr>
            <a:r>
              <a:rPr lang="en-US" dirty="0" smtClean="0"/>
              <a:t>As the old saying goes… let not              reinvent the wheel</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smtClean="0"/>
              <a:t>Resource materials are available on NDA’s website, under child nutrition – FFVP</a:t>
            </a:r>
          </a:p>
          <a:p>
            <a:pPr lvl="1">
              <a:spcBef>
                <a:spcPts val="0"/>
              </a:spcBef>
              <a:defRPr/>
            </a:pPr>
            <a:r>
              <a:rPr lang="en-US" dirty="0" smtClean="0">
                <a:hlinkClick r:id="rId3"/>
              </a:rPr>
              <a:t>http</a:t>
            </a:r>
            <a:r>
              <a:rPr lang="en-US" dirty="0">
                <a:hlinkClick r:id="rId3"/>
              </a:rPr>
              <a:t>://nutrition.nv.gov/Resources/Fruit_and_Vegetable_Resources</a:t>
            </a:r>
            <a:r>
              <a:rPr lang="en-US" dirty="0" smtClean="0">
                <a:hlinkClick r:id="rId3"/>
              </a:rPr>
              <a:t>/</a:t>
            </a:r>
            <a:r>
              <a:rPr lang="en-US" dirty="0" smtClean="0"/>
              <a:t> </a:t>
            </a:r>
          </a:p>
          <a:p>
            <a:pPr>
              <a:spcBef>
                <a:spcPts val="0"/>
              </a:spcBef>
              <a:defRPr/>
            </a:pPr>
            <a:endParaRPr lang="en-US" dirty="0"/>
          </a:p>
          <a:p>
            <a:pPr>
              <a:spcBef>
                <a:spcPts val="0"/>
              </a:spcBef>
              <a:defRPr/>
            </a:pPr>
            <a:r>
              <a:rPr lang="en-US" dirty="0" smtClean="0"/>
              <a:t>This does not mean that you are limited to these sources.  Feel free to locate and develop your own as well</a:t>
            </a:r>
          </a:p>
          <a:p>
            <a:pPr marL="0" indent="0" eaLnBrk="1" fontAlgn="auto" hangingPunct="1">
              <a:spcBef>
                <a:spcPts val="0"/>
              </a:spcBef>
              <a:spcAft>
                <a:spcPts val="0"/>
              </a:spcAft>
              <a:buNone/>
              <a:defRPr/>
            </a:pPr>
            <a:r>
              <a:rPr lang="en-US" sz="2400" dirty="0" smtClean="0"/>
              <a:t>			</a:t>
            </a:r>
            <a:endParaRPr lang="en-US" sz="2000" dirty="0"/>
          </a:p>
        </p:txBody>
      </p:sp>
      <p:pic>
        <p:nvPicPr>
          <p:cNvPr id="3584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275021" y="6019800"/>
            <a:ext cx="652107" cy="6858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76" name="Picture 4" descr="C:\Users\levans.NDOA\AppData\Local\Microsoft\Windows\Temporary Internet Files\Content.IE5\G2B1HRB1\MC900445035[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1800" y="304799"/>
            <a:ext cx="1819274" cy="23558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a:xfrm>
            <a:off x="914400" y="274638"/>
            <a:ext cx="7772400" cy="1143000"/>
          </a:xfrm>
        </p:spPr>
        <p:txBody>
          <a:bodyPr>
            <a:normAutofit/>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GOALS OF THE FFVP</a:t>
            </a:r>
            <a:endParaRPr lang="en-US" dirty="0">
              <a:solidFill>
                <a:schemeClr val="tx2">
                  <a:tint val="100000"/>
                  <a:shade val="90000"/>
                  <a:satMod val="250000"/>
                  <a:alpha val="100000"/>
                </a:schemeClr>
              </a:solidFill>
            </a:endParaRPr>
          </a:p>
        </p:txBody>
      </p:sp>
      <p:sp>
        <p:nvSpPr>
          <p:cNvPr id="17411" name="Rectangle 3"/>
          <p:cNvSpPr>
            <a:spLocks noGrp="1" noChangeArrowheads="1"/>
          </p:cNvSpPr>
          <p:nvPr>
            <p:ph type="body" sz="half" idx="1"/>
          </p:nvPr>
        </p:nvSpPr>
        <p:spPr>
          <a:xfrm>
            <a:off x="457200" y="1600200"/>
            <a:ext cx="5334000" cy="4876800"/>
          </a:xfrm>
        </p:spPr>
        <p:txBody>
          <a:bodyPr>
            <a:normAutofit lnSpcReduction="10000"/>
          </a:bodyPr>
          <a:lstStyle/>
          <a:p>
            <a:pPr eaLnBrk="1" hangingPunct="1">
              <a:lnSpc>
                <a:spcPct val="90000"/>
              </a:lnSpc>
            </a:pPr>
            <a:r>
              <a:rPr lang="en-US" altLang="en-US" sz="2800" dirty="0" smtClean="0"/>
              <a:t>Create healthier school environments.</a:t>
            </a:r>
          </a:p>
          <a:p>
            <a:pPr eaLnBrk="1" hangingPunct="1">
              <a:lnSpc>
                <a:spcPct val="90000"/>
              </a:lnSpc>
            </a:pPr>
            <a:r>
              <a:rPr lang="en-US" altLang="en-US" sz="2800" dirty="0" smtClean="0"/>
              <a:t>Expand and increase the variety and amount of fruits and vegetables children experience and consume.</a:t>
            </a:r>
          </a:p>
          <a:p>
            <a:pPr eaLnBrk="1" hangingPunct="1">
              <a:lnSpc>
                <a:spcPct val="90000"/>
              </a:lnSpc>
            </a:pPr>
            <a:r>
              <a:rPr lang="en-US" altLang="en-US" sz="2800" dirty="0" smtClean="0"/>
              <a:t>Combat childhood obesity by helping children learn more healthful eating habits (through the consumption of healthy foods and nutrition education).</a:t>
            </a:r>
          </a:p>
        </p:txBody>
      </p:sp>
      <p:pic>
        <p:nvPicPr>
          <p:cNvPr id="17412" name="Picture 4" descr="appleboy"/>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019800" y="1524000"/>
            <a:ext cx="2590800" cy="1712913"/>
          </a:xfrm>
        </p:spPr>
      </p:pic>
      <p:pic>
        <p:nvPicPr>
          <p:cNvPr id="17413" name="Picture 6" descr="fruitcup"/>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tretch>
            <a:fillRect/>
          </a:stretch>
        </p:blipFill>
        <p:spPr>
          <a:xfrm>
            <a:off x="5943600" y="3924300"/>
            <a:ext cx="1447800" cy="2171700"/>
          </a:xfrm>
        </p:spPr>
      </p:pic>
      <p:pic>
        <p:nvPicPr>
          <p:cNvPr id="17414"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277439" y="6019800"/>
            <a:ext cx="647271" cy="6858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PROMOTING</a:t>
            </a:r>
            <a:endParaRPr lang="en-US" dirty="0">
              <a:solidFill>
                <a:schemeClr val="tx2">
                  <a:tint val="100000"/>
                  <a:shade val="90000"/>
                  <a:satMod val="250000"/>
                  <a:alpha val="100000"/>
                </a:schemeClr>
              </a:solidFill>
            </a:endParaRPr>
          </a:p>
        </p:txBody>
      </p:sp>
      <p:sp>
        <p:nvSpPr>
          <p:cNvPr id="3" name="Content Placeholder 2"/>
          <p:cNvSpPr>
            <a:spLocks noGrp="1"/>
          </p:cNvSpPr>
          <p:nvPr>
            <p:ph idx="1"/>
          </p:nvPr>
        </p:nvSpPr>
        <p:spPr>
          <a:xfrm>
            <a:off x="959821" y="1600200"/>
            <a:ext cx="7315200" cy="4572000"/>
          </a:xfrm>
        </p:spPr>
        <p:txBody>
          <a:bodyPr>
            <a:normAutofit/>
          </a:bodyPr>
          <a:lstStyle/>
          <a:p>
            <a:pPr lvl="0">
              <a:spcBef>
                <a:spcPts val="0"/>
              </a:spcBef>
              <a:buClr>
                <a:srgbClr val="89C01C"/>
              </a:buClr>
              <a:defRPr/>
            </a:pPr>
            <a:r>
              <a:rPr lang="en-US" sz="3200" dirty="0" smtClean="0">
                <a:solidFill>
                  <a:srgbClr val="000000"/>
                </a:solidFill>
              </a:rPr>
              <a:t>Advertise and promote within the school</a:t>
            </a:r>
          </a:p>
          <a:p>
            <a:pPr lvl="1">
              <a:spcBef>
                <a:spcPts val="0"/>
              </a:spcBef>
              <a:buClr>
                <a:srgbClr val="89C01C"/>
              </a:buClr>
              <a:defRPr/>
            </a:pPr>
            <a:r>
              <a:rPr lang="en-US" dirty="0" smtClean="0">
                <a:solidFill>
                  <a:srgbClr val="000000"/>
                </a:solidFill>
              </a:rPr>
              <a:t>Morning announcements</a:t>
            </a:r>
          </a:p>
          <a:p>
            <a:pPr lvl="1">
              <a:spcBef>
                <a:spcPts val="0"/>
              </a:spcBef>
              <a:buClr>
                <a:srgbClr val="89C01C"/>
              </a:buClr>
              <a:defRPr/>
            </a:pPr>
            <a:r>
              <a:rPr lang="en-US" dirty="0" smtClean="0">
                <a:solidFill>
                  <a:srgbClr val="000000"/>
                </a:solidFill>
              </a:rPr>
              <a:t>Posters</a:t>
            </a:r>
          </a:p>
          <a:p>
            <a:pPr lvl="0">
              <a:spcBef>
                <a:spcPts val="0"/>
              </a:spcBef>
              <a:buClr>
                <a:srgbClr val="89C01C"/>
              </a:buClr>
              <a:defRPr/>
            </a:pPr>
            <a:r>
              <a:rPr lang="en-US" sz="3200" dirty="0" smtClean="0">
                <a:solidFill>
                  <a:srgbClr val="000000"/>
                </a:solidFill>
              </a:rPr>
              <a:t>Provide overview to staff </a:t>
            </a:r>
          </a:p>
          <a:p>
            <a:pPr lvl="1">
              <a:spcBef>
                <a:spcPts val="0"/>
              </a:spcBef>
              <a:buClr>
                <a:srgbClr val="89C01C"/>
              </a:buClr>
              <a:defRPr/>
            </a:pPr>
            <a:r>
              <a:rPr lang="en-US" dirty="0" smtClean="0">
                <a:solidFill>
                  <a:srgbClr val="000000"/>
                </a:solidFill>
              </a:rPr>
              <a:t>Can utilize short Training Presentation PPTs</a:t>
            </a:r>
          </a:p>
          <a:p>
            <a:pPr>
              <a:spcBef>
                <a:spcPts val="0"/>
              </a:spcBef>
              <a:buClr>
                <a:srgbClr val="89C01C"/>
              </a:buClr>
              <a:defRPr/>
            </a:pPr>
            <a:r>
              <a:rPr lang="en-US" dirty="0" smtClean="0">
                <a:solidFill>
                  <a:srgbClr val="000000"/>
                </a:solidFill>
              </a:rPr>
              <a:t>Promote with parents</a:t>
            </a:r>
          </a:p>
          <a:p>
            <a:pPr lvl="1">
              <a:spcBef>
                <a:spcPts val="0"/>
              </a:spcBef>
              <a:buClr>
                <a:srgbClr val="89C01C"/>
              </a:buClr>
              <a:defRPr/>
            </a:pPr>
            <a:r>
              <a:rPr lang="en-US" dirty="0" smtClean="0">
                <a:solidFill>
                  <a:srgbClr val="000000"/>
                </a:solidFill>
              </a:rPr>
              <a:t>School Website</a:t>
            </a:r>
          </a:p>
          <a:p>
            <a:pPr lvl="1">
              <a:spcBef>
                <a:spcPts val="0"/>
              </a:spcBef>
              <a:buClr>
                <a:srgbClr val="89C01C"/>
              </a:buClr>
              <a:defRPr/>
            </a:pPr>
            <a:r>
              <a:rPr lang="en-US" dirty="0" smtClean="0">
                <a:solidFill>
                  <a:srgbClr val="000000"/>
                </a:solidFill>
              </a:rPr>
              <a:t>Incorporate into school newsletter</a:t>
            </a:r>
          </a:p>
          <a:p>
            <a:pPr lvl="1">
              <a:spcBef>
                <a:spcPts val="0"/>
              </a:spcBef>
              <a:buClr>
                <a:srgbClr val="89C01C"/>
              </a:buClr>
              <a:defRPr/>
            </a:pPr>
            <a:r>
              <a:rPr lang="en-US" dirty="0" smtClean="0">
                <a:solidFill>
                  <a:srgbClr val="000000"/>
                </a:solidFill>
              </a:rPr>
              <a:t>Parent Teacher Conferences</a:t>
            </a:r>
          </a:p>
          <a:p>
            <a:pPr lvl="1">
              <a:spcBef>
                <a:spcPts val="0"/>
              </a:spcBef>
              <a:buClr>
                <a:srgbClr val="89C01C"/>
              </a:buClr>
              <a:defRPr/>
            </a:pPr>
            <a:r>
              <a:rPr lang="en-US" dirty="0" smtClean="0">
                <a:solidFill>
                  <a:srgbClr val="000000"/>
                </a:solidFill>
              </a:rPr>
              <a:t>PTA / PTO</a:t>
            </a:r>
            <a:endParaRPr lang="en-US" dirty="0">
              <a:solidFill>
                <a:srgbClr val="000000"/>
              </a:solidFill>
            </a:endParaRPr>
          </a:p>
          <a:p>
            <a:pPr marL="0" indent="0" eaLnBrk="1" fontAlgn="auto" hangingPunct="1">
              <a:spcBef>
                <a:spcPts val="0"/>
              </a:spcBef>
              <a:spcAft>
                <a:spcPts val="0"/>
              </a:spcAft>
              <a:buNone/>
              <a:defRPr/>
            </a:pPr>
            <a:r>
              <a:rPr lang="en-US" sz="2400" dirty="0" smtClean="0"/>
              <a:t>			</a:t>
            </a:r>
            <a:endParaRPr lang="en-US" sz="2000" dirty="0"/>
          </a:p>
        </p:txBody>
      </p:sp>
      <p:pic>
        <p:nvPicPr>
          <p:cNvPr id="3584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275021" y="6019800"/>
            <a:ext cx="652107" cy="6858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914400" y="1600200"/>
            <a:ext cx="7315200" cy="4572000"/>
          </a:xfrm>
          <a:prstGeom prst="rect">
            <a:avLst/>
          </a:prstGeom>
        </p:spPr>
        <p:txBody>
          <a:bodyPr vert="horz" lIns="121899" tIns="60949" rIns="121899" bIns="60949" rtlCol="0">
            <a:normAutofit/>
          </a:bodyPr>
          <a:lstStyle>
            <a:lvl1pPr marL="304747" indent="-304747" algn="l" defTabSz="1218987" rtl="0" eaLnBrk="1" latinLnBrk="0" hangingPunct="1">
              <a:lnSpc>
                <a:spcPct val="90000"/>
              </a:lnSpc>
              <a:spcBef>
                <a:spcPts val="1800"/>
              </a:spcBef>
              <a:buClr>
                <a:schemeClr val="accent1"/>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a:lstStyle>
          <a:p>
            <a:pPr fontAlgn="auto">
              <a:spcBef>
                <a:spcPts val="0"/>
              </a:spcBef>
              <a:spcAft>
                <a:spcPts val="0"/>
              </a:spcAft>
              <a:defRPr/>
            </a:pPr>
            <a:endParaRPr lang="en-US" dirty="0" smtClean="0"/>
          </a:p>
          <a:p>
            <a:pPr fontAlgn="auto">
              <a:spcBef>
                <a:spcPts val="0"/>
              </a:spcBef>
              <a:spcAft>
                <a:spcPts val="0"/>
              </a:spcAft>
              <a:defRPr/>
            </a:pPr>
            <a:endParaRPr lang="en-US" dirty="0" smtClean="0"/>
          </a:p>
        </p:txBody>
      </p:sp>
    </p:spTree>
    <p:extLst>
      <p:ext uri="{BB962C8B-B14F-4D97-AF65-F5344CB8AC3E}">
        <p14:creationId xmlns:p14="http://schemas.microsoft.com/office/powerpoint/2010/main" val="152116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PARTNERING</a:t>
            </a:r>
            <a:endParaRPr lang="en-US" dirty="0">
              <a:solidFill>
                <a:schemeClr val="tx2">
                  <a:tint val="100000"/>
                  <a:shade val="90000"/>
                  <a:satMod val="250000"/>
                  <a:alpha val="100000"/>
                </a:schemeClr>
              </a:solidFill>
            </a:endParaRPr>
          </a:p>
        </p:txBody>
      </p:sp>
      <p:sp>
        <p:nvSpPr>
          <p:cNvPr id="3" name="Content Placeholder 2"/>
          <p:cNvSpPr>
            <a:spLocks noGrp="1"/>
          </p:cNvSpPr>
          <p:nvPr>
            <p:ph idx="1"/>
          </p:nvPr>
        </p:nvSpPr>
        <p:spPr>
          <a:xfrm>
            <a:off x="959821" y="1600200"/>
            <a:ext cx="7315200" cy="4572000"/>
          </a:xfrm>
        </p:spPr>
        <p:txBody>
          <a:bodyPr>
            <a:normAutofit/>
          </a:bodyPr>
          <a:lstStyle/>
          <a:p>
            <a:pPr lvl="0">
              <a:spcBef>
                <a:spcPts val="0"/>
              </a:spcBef>
              <a:buClr>
                <a:srgbClr val="89C01C"/>
              </a:buClr>
              <a:defRPr/>
            </a:pPr>
            <a:r>
              <a:rPr lang="en-US" sz="3200" dirty="0" smtClean="0">
                <a:solidFill>
                  <a:srgbClr val="000000"/>
                </a:solidFill>
              </a:rPr>
              <a:t>Partnerships are essential to success</a:t>
            </a:r>
          </a:p>
          <a:p>
            <a:pPr lvl="1">
              <a:spcBef>
                <a:spcPts val="0"/>
              </a:spcBef>
              <a:buClr>
                <a:srgbClr val="89C01C"/>
              </a:buClr>
              <a:defRPr/>
            </a:pPr>
            <a:r>
              <a:rPr lang="en-US" b="1" u="sng" dirty="0" smtClean="0">
                <a:solidFill>
                  <a:srgbClr val="000000"/>
                </a:solidFill>
              </a:rPr>
              <a:t>Internal:</a:t>
            </a:r>
            <a:r>
              <a:rPr lang="en-US" dirty="0" smtClean="0">
                <a:solidFill>
                  <a:srgbClr val="000000"/>
                </a:solidFill>
              </a:rPr>
              <a:t>  Encourage cooperation and commitment from school staff</a:t>
            </a:r>
          </a:p>
          <a:p>
            <a:pPr lvl="2">
              <a:spcBef>
                <a:spcPts val="0"/>
              </a:spcBef>
              <a:buClr>
                <a:srgbClr val="89C01C"/>
              </a:buClr>
              <a:defRPr/>
            </a:pPr>
            <a:r>
              <a:rPr lang="en-US" dirty="0" smtClean="0">
                <a:solidFill>
                  <a:srgbClr val="000000"/>
                </a:solidFill>
              </a:rPr>
              <a:t>Don’t leave it to one person to manage</a:t>
            </a:r>
          </a:p>
          <a:p>
            <a:pPr lvl="2">
              <a:spcBef>
                <a:spcPts val="0"/>
              </a:spcBef>
              <a:buClr>
                <a:srgbClr val="89C01C"/>
              </a:buClr>
              <a:defRPr/>
            </a:pPr>
            <a:r>
              <a:rPr lang="en-US" dirty="0" smtClean="0">
                <a:solidFill>
                  <a:srgbClr val="000000"/>
                </a:solidFill>
              </a:rPr>
              <a:t>Make it a team effort from principal down to custodial staff</a:t>
            </a:r>
          </a:p>
          <a:p>
            <a:pPr lvl="1">
              <a:spcBef>
                <a:spcPts val="0"/>
              </a:spcBef>
              <a:buClr>
                <a:srgbClr val="89C01C"/>
              </a:buClr>
              <a:defRPr/>
            </a:pPr>
            <a:r>
              <a:rPr lang="en-US" b="1" u="sng" dirty="0" smtClean="0">
                <a:solidFill>
                  <a:srgbClr val="000000"/>
                </a:solidFill>
              </a:rPr>
              <a:t>External:</a:t>
            </a:r>
            <a:r>
              <a:rPr lang="en-US" b="1" dirty="0" smtClean="0">
                <a:solidFill>
                  <a:srgbClr val="000000"/>
                </a:solidFill>
              </a:rPr>
              <a:t>  </a:t>
            </a:r>
            <a:r>
              <a:rPr lang="en-US" dirty="0" smtClean="0">
                <a:solidFill>
                  <a:srgbClr val="000000"/>
                </a:solidFill>
              </a:rPr>
              <a:t>Develop new partnerships</a:t>
            </a:r>
          </a:p>
          <a:p>
            <a:pPr lvl="2">
              <a:spcBef>
                <a:spcPts val="0"/>
              </a:spcBef>
              <a:buClr>
                <a:srgbClr val="89C01C"/>
              </a:buClr>
              <a:defRPr/>
            </a:pPr>
            <a:r>
              <a:rPr lang="en-US" dirty="0" smtClean="0">
                <a:solidFill>
                  <a:srgbClr val="000000"/>
                </a:solidFill>
              </a:rPr>
              <a:t>State and national associations</a:t>
            </a:r>
          </a:p>
          <a:p>
            <a:pPr lvl="2">
              <a:spcBef>
                <a:spcPts val="0"/>
              </a:spcBef>
              <a:buClr>
                <a:srgbClr val="89C01C"/>
              </a:buClr>
              <a:defRPr/>
            </a:pPr>
            <a:r>
              <a:rPr lang="en-US" dirty="0" smtClean="0">
                <a:solidFill>
                  <a:srgbClr val="000000"/>
                </a:solidFill>
              </a:rPr>
              <a:t>State, County, or Community health agencies</a:t>
            </a:r>
          </a:p>
          <a:p>
            <a:pPr lvl="2">
              <a:spcBef>
                <a:spcPts val="0"/>
              </a:spcBef>
              <a:buClr>
                <a:srgbClr val="89C01C"/>
              </a:buClr>
              <a:defRPr/>
            </a:pPr>
            <a:r>
              <a:rPr lang="en-US" dirty="0" smtClean="0">
                <a:solidFill>
                  <a:srgbClr val="000000"/>
                </a:solidFill>
              </a:rPr>
              <a:t>Dieticians and dietetic interns (UNR/TMCC)</a:t>
            </a:r>
          </a:p>
          <a:p>
            <a:pPr lvl="2">
              <a:spcBef>
                <a:spcPts val="0"/>
              </a:spcBef>
              <a:buClr>
                <a:srgbClr val="89C01C"/>
              </a:buClr>
              <a:defRPr/>
            </a:pPr>
            <a:r>
              <a:rPr lang="en-US" dirty="0" smtClean="0">
                <a:solidFill>
                  <a:srgbClr val="000000"/>
                </a:solidFill>
              </a:rPr>
              <a:t>Produce associations/commodity groups</a:t>
            </a:r>
          </a:p>
          <a:p>
            <a:pPr lvl="2">
              <a:spcBef>
                <a:spcPts val="0"/>
              </a:spcBef>
              <a:buClr>
                <a:srgbClr val="89C01C"/>
              </a:buClr>
              <a:defRPr/>
            </a:pPr>
            <a:r>
              <a:rPr lang="en-US" dirty="0" smtClean="0">
                <a:solidFill>
                  <a:srgbClr val="000000"/>
                </a:solidFill>
              </a:rPr>
              <a:t>Local farmers / grocers</a:t>
            </a:r>
          </a:p>
          <a:p>
            <a:pPr lvl="2">
              <a:spcBef>
                <a:spcPts val="0"/>
              </a:spcBef>
              <a:buClr>
                <a:srgbClr val="89C01C"/>
              </a:buClr>
              <a:defRPr/>
            </a:pPr>
            <a:r>
              <a:rPr lang="en-US" dirty="0" smtClean="0">
                <a:solidFill>
                  <a:srgbClr val="000000"/>
                </a:solidFill>
              </a:rPr>
              <a:t>Service organizations (ie) Rotary, Kiwanis, etc.</a:t>
            </a:r>
          </a:p>
          <a:p>
            <a:pPr lvl="2">
              <a:spcBef>
                <a:spcPts val="0"/>
              </a:spcBef>
              <a:buClr>
                <a:srgbClr val="89C01C"/>
              </a:buClr>
              <a:defRPr/>
            </a:pPr>
            <a:r>
              <a:rPr lang="en-US" dirty="0" smtClean="0">
                <a:solidFill>
                  <a:srgbClr val="000000"/>
                </a:solidFill>
              </a:rPr>
              <a:t>Non-profits with food/low-income service model</a:t>
            </a:r>
          </a:p>
          <a:p>
            <a:pPr lvl="2">
              <a:spcBef>
                <a:spcPts val="0"/>
              </a:spcBef>
              <a:buClr>
                <a:srgbClr val="89C01C"/>
              </a:buClr>
              <a:defRPr/>
            </a:pPr>
            <a:r>
              <a:rPr lang="en-US" dirty="0" smtClean="0">
                <a:solidFill>
                  <a:srgbClr val="000000"/>
                </a:solidFill>
              </a:rPr>
              <a:t>Food Distributors</a:t>
            </a:r>
            <a:endParaRPr lang="en-US" sz="2000" dirty="0"/>
          </a:p>
        </p:txBody>
      </p:sp>
      <p:pic>
        <p:nvPicPr>
          <p:cNvPr id="3584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275021" y="6019800"/>
            <a:ext cx="652107" cy="6858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914400" y="1600200"/>
            <a:ext cx="7315200" cy="4572000"/>
          </a:xfrm>
          <a:prstGeom prst="rect">
            <a:avLst/>
          </a:prstGeom>
        </p:spPr>
        <p:txBody>
          <a:bodyPr vert="horz" lIns="121899" tIns="60949" rIns="121899" bIns="60949" rtlCol="0">
            <a:normAutofit/>
          </a:bodyPr>
          <a:lstStyle>
            <a:lvl1pPr marL="304747" indent="-304747" algn="l" defTabSz="1218987" rtl="0" eaLnBrk="1" latinLnBrk="0" hangingPunct="1">
              <a:lnSpc>
                <a:spcPct val="90000"/>
              </a:lnSpc>
              <a:spcBef>
                <a:spcPts val="1800"/>
              </a:spcBef>
              <a:buClr>
                <a:schemeClr val="accent1"/>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a:lstStyle>
          <a:p>
            <a:pPr fontAlgn="auto">
              <a:spcBef>
                <a:spcPts val="0"/>
              </a:spcBef>
              <a:spcAft>
                <a:spcPts val="0"/>
              </a:spcAft>
              <a:defRPr/>
            </a:pPr>
            <a:endParaRPr lang="en-US" dirty="0" smtClean="0"/>
          </a:p>
          <a:p>
            <a:pPr fontAlgn="auto">
              <a:spcBef>
                <a:spcPts val="0"/>
              </a:spcBef>
              <a:spcAft>
                <a:spcPts val="0"/>
              </a:spcAft>
              <a:defRPr/>
            </a:pPr>
            <a:endParaRPr lang="en-US" dirty="0" smtClean="0"/>
          </a:p>
        </p:txBody>
      </p:sp>
    </p:spTree>
    <p:extLst>
      <p:ext uri="{BB962C8B-B14F-4D97-AF65-F5344CB8AC3E}">
        <p14:creationId xmlns:p14="http://schemas.microsoft.com/office/powerpoint/2010/main" val="409176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REVIEWS FOR THE FFVP</a:t>
            </a:r>
            <a:endParaRPr lang="en-US" dirty="0">
              <a:solidFill>
                <a:schemeClr val="tx2">
                  <a:tint val="100000"/>
                  <a:shade val="90000"/>
                  <a:satMod val="250000"/>
                  <a:alpha val="100000"/>
                </a:schemeClr>
              </a:solidFill>
            </a:endParaRPr>
          </a:p>
        </p:txBody>
      </p:sp>
      <p:sp>
        <p:nvSpPr>
          <p:cNvPr id="3" name="Content Placeholder 2"/>
          <p:cNvSpPr>
            <a:spLocks noGrp="1"/>
          </p:cNvSpPr>
          <p:nvPr>
            <p:ph idx="1"/>
          </p:nvPr>
        </p:nvSpPr>
        <p:spPr/>
        <p:txBody>
          <a:bodyPr>
            <a:normAutofit/>
          </a:bodyPr>
          <a:lstStyle/>
          <a:p>
            <a:pPr eaLnBrk="1" fontAlgn="auto" hangingPunct="1">
              <a:spcBef>
                <a:spcPts val="0"/>
              </a:spcBef>
              <a:spcAft>
                <a:spcPts val="0"/>
              </a:spcAft>
              <a:defRPr/>
            </a:pPr>
            <a:r>
              <a:rPr lang="en-US" sz="3200" dirty="0" smtClean="0"/>
              <a:t>Reviews of the FFVP are now performed in conjunction with your NSLP review. </a:t>
            </a:r>
          </a:p>
          <a:p>
            <a:pPr eaLnBrk="1" fontAlgn="auto" hangingPunct="1">
              <a:spcBef>
                <a:spcPts val="0"/>
              </a:spcBef>
              <a:spcAft>
                <a:spcPts val="0"/>
              </a:spcAft>
              <a:defRPr/>
            </a:pPr>
            <a:r>
              <a:rPr lang="en-US" sz="3200" dirty="0" smtClean="0"/>
              <a:t>A review can still be performed even if you are not up for your NSLP review.</a:t>
            </a:r>
          </a:p>
          <a:p>
            <a:pPr eaLnBrk="1" fontAlgn="auto" hangingPunct="1">
              <a:spcBef>
                <a:spcPts val="0"/>
              </a:spcBef>
              <a:spcAft>
                <a:spcPts val="0"/>
              </a:spcAft>
              <a:defRPr/>
            </a:pPr>
            <a:r>
              <a:rPr lang="en-US" sz="3200" dirty="0" smtClean="0"/>
              <a:t>Program compliance, record keeping, educational activities and the overall implementation of your program will be evaluated.</a:t>
            </a:r>
            <a:endParaRPr lang="en-US" sz="3200" dirty="0"/>
          </a:p>
        </p:txBody>
      </p:sp>
      <p:pic>
        <p:nvPicPr>
          <p:cNvPr id="4608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275021" y="6019800"/>
            <a:ext cx="652107" cy="6858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6085" name="Picture 1" descr="C:\Documents and Settings\jsams\Local Settings\Temporary Internet Files\Content.IE5\IXYU96GG\MCj0441426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17999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 IN CLOSING</a:t>
            </a:r>
            <a:endParaRPr lang="en-US" dirty="0">
              <a:solidFill>
                <a:schemeClr val="tx2">
                  <a:tint val="100000"/>
                  <a:shade val="90000"/>
                  <a:satMod val="250000"/>
                  <a:alpha val="100000"/>
                </a:schemeClr>
              </a:solidFill>
            </a:endParaRPr>
          </a:p>
        </p:txBody>
      </p:sp>
      <p:sp>
        <p:nvSpPr>
          <p:cNvPr id="3" name="Content Placeholder 2"/>
          <p:cNvSpPr>
            <a:spLocks noGrp="1"/>
          </p:cNvSpPr>
          <p:nvPr>
            <p:ph idx="1"/>
          </p:nvPr>
        </p:nvSpPr>
        <p:spPr/>
        <p:txBody>
          <a:bodyPr>
            <a:normAutofit lnSpcReduction="10000"/>
          </a:bodyPr>
          <a:lstStyle/>
          <a:p>
            <a:pPr eaLnBrk="1" fontAlgn="auto" hangingPunct="1">
              <a:spcBef>
                <a:spcPts val="0"/>
              </a:spcBef>
              <a:spcAft>
                <a:spcPts val="0"/>
              </a:spcAft>
              <a:defRPr/>
            </a:pPr>
            <a:r>
              <a:rPr lang="en-US" dirty="0" smtClean="0"/>
              <a:t>Each year - eligible elementary schools will receive a letter of invitation  along with the current application for the FFVP grant</a:t>
            </a:r>
          </a:p>
          <a:p>
            <a:pPr>
              <a:spcBef>
                <a:spcPts val="0"/>
              </a:spcBef>
              <a:defRPr/>
            </a:pPr>
            <a:endParaRPr lang="en-US" dirty="0" smtClean="0">
              <a:latin typeface="Times New Roman"/>
              <a:ea typeface="Calibri"/>
            </a:endParaRPr>
          </a:p>
          <a:p>
            <a:pPr>
              <a:spcBef>
                <a:spcPts val="0"/>
              </a:spcBef>
              <a:defRPr/>
            </a:pPr>
            <a:r>
              <a:rPr lang="en-US" dirty="0" smtClean="0">
                <a:ea typeface="Calibri"/>
              </a:rPr>
              <a:t>Schools </a:t>
            </a:r>
            <a:r>
              <a:rPr lang="en-US" dirty="0">
                <a:ea typeface="Calibri"/>
              </a:rPr>
              <a:t>invited to apply for the FFVP </a:t>
            </a:r>
            <a:r>
              <a:rPr lang="en-US" dirty="0" smtClean="0">
                <a:ea typeface="Calibri"/>
              </a:rPr>
              <a:t>grant </a:t>
            </a:r>
            <a:r>
              <a:rPr lang="en-US" dirty="0">
                <a:ea typeface="Calibri"/>
              </a:rPr>
              <a:t>will have approximately 6 weeks to respond to the Request for Proposal by submitting a grant </a:t>
            </a:r>
            <a:r>
              <a:rPr lang="en-US" dirty="0" smtClean="0">
                <a:ea typeface="Calibri"/>
              </a:rPr>
              <a:t>application</a:t>
            </a:r>
          </a:p>
          <a:p>
            <a:pPr>
              <a:spcBef>
                <a:spcPts val="0"/>
              </a:spcBef>
              <a:defRPr/>
            </a:pPr>
            <a:endParaRPr lang="en-US" dirty="0" smtClean="0">
              <a:ea typeface="Calibri"/>
            </a:endParaRPr>
          </a:p>
          <a:p>
            <a:pPr>
              <a:spcBef>
                <a:spcPts val="0"/>
              </a:spcBef>
              <a:defRPr/>
            </a:pPr>
            <a:r>
              <a:rPr lang="en-US" dirty="0" smtClean="0">
                <a:ea typeface="Calibri"/>
              </a:rPr>
              <a:t>Schools </a:t>
            </a:r>
            <a:r>
              <a:rPr lang="en-US" dirty="0">
                <a:ea typeface="Calibri"/>
              </a:rPr>
              <a:t>selected to participate in the FFVP will receive per-student allocation of $50-$75 per year</a:t>
            </a:r>
            <a:endParaRPr lang="en-US" dirty="0" smtClean="0"/>
          </a:p>
          <a:p>
            <a:pPr eaLnBrk="1" fontAlgn="auto" hangingPunct="1">
              <a:spcBef>
                <a:spcPts val="0"/>
              </a:spcBef>
              <a:spcAft>
                <a:spcPts val="0"/>
              </a:spcAft>
              <a:defRPr/>
            </a:pPr>
            <a:endParaRPr lang="en-US" dirty="0"/>
          </a:p>
        </p:txBody>
      </p:sp>
      <p:pic>
        <p:nvPicPr>
          <p:cNvPr id="49156"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275021" y="6019800"/>
            <a:ext cx="652107" cy="6858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9157" name="Picture 1" descr="C:\Documents and Settings\jsams\Local Settings\Temporary Internet Files\Content.IE5\WWXQ5V5G\MCj0434929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52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1"/>
          <p:cNvSpPr txBox="1">
            <a:spLocks noChangeArrowheads="1"/>
          </p:cNvSpPr>
          <p:nvPr/>
        </p:nvSpPr>
        <p:spPr bwMode="auto">
          <a:xfrm>
            <a:off x="838200" y="2743200"/>
            <a:ext cx="7391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6000" dirty="0"/>
              <a:t>QUESTIONS?</a:t>
            </a:r>
          </a:p>
        </p:txBody>
      </p:sp>
      <p:pic>
        <p:nvPicPr>
          <p:cNvPr id="51203"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5021" y="6019800"/>
            <a:ext cx="652107" cy="6858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1204" name="Picture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86200" y="903630"/>
            <a:ext cx="1362075" cy="147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a:xfrm>
            <a:off x="914400" y="274638"/>
            <a:ext cx="7772400" cy="1143000"/>
          </a:xfrm>
        </p:spPr>
        <p:txBody>
          <a:bodyPr>
            <a:normAutofit fontScale="90000"/>
          </a:bodyPr>
          <a:lstStyle/>
          <a:p>
            <a:pPr marL="54864" indent="0" eaLnBrk="1" fontAlgn="auto" hangingPunct="1">
              <a:spcAft>
                <a:spcPts val="0"/>
              </a:spcAft>
              <a:defRPr/>
            </a:pPr>
            <a:r>
              <a:rPr lang="en-US" sz="4000" dirty="0">
                <a:solidFill>
                  <a:schemeClr val="tx2">
                    <a:tint val="100000"/>
                    <a:shade val="90000"/>
                    <a:satMod val="250000"/>
                    <a:alpha val="100000"/>
                  </a:schemeClr>
                </a:solidFill>
              </a:rPr>
              <a:t>Fresh Fruit &amp; Vegetables Program Handbook</a:t>
            </a:r>
          </a:p>
        </p:txBody>
      </p:sp>
      <p:pic>
        <p:nvPicPr>
          <p:cNvPr id="16387"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685800" y="1591623"/>
            <a:ext cx="3428999" cy="442817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6388" name="Rectangle 7"/>
          <p:cNvSpPr>
            <a:spLocks noGrp="1" noChangeArrowheads="1"/>
          </p:cNvSpPr>
          <p:nvPr>
            <p:ph type="body" sz="half" idx="2"/>
          </p:nvPr>
        </p:nvSpPr>
        <p:spPr>
          <a:xfrm>
            <a:off x="4495800" y="1752600"/>
            <a:ext cx="4495800" cy="4724400"/>
          </a:xfrm>
        </p:spPr>
        <p:txBody>
          <a:bodyPr/>
          <a:lstStyle/>
          <a:p>
            <a:pPr eaLnBrk="1" hangingPunct="1">
              <a:buFont typeface="Wingdings" pitchFamily="2" charset="2"/>
              <a:buNone/>
            </a:pPr>
            <a:r>
              <a:rPr lang="en-US" altLang="en-US" sz="2800" dirty="0" smtClean="0"/>
              <a:t>   </a:t>
            </a:r>
            <a:r>
              <a:rPr lang="en-US" altLang="en-US" sz="2400" dirty="0" smtClean="0"/>
              <a:t>A link to the handbook and other USDA resources is on the NDA website</a:t>
            </a:r>
          </a:p>
          <a:p>
            <a:pPr eaLnBrk="1" hangingPunct="1">
              <a:buFont typeface="Wingdings" pitchFamily="2" charset="2"/>
              <a:buNone/>
            </a:pPr>
            <a:r>
              <a:rPr lang="en-US" altLang="en-US" sz="2800" dirty="0" smtClean="0"/>
              <a:t>	</a:t>
            </a:r>
            <a:r>
              <a:rPr lang="en-US" altLang="en-US" sz="2400" dirty="0" smtClean="0"/>
              <a:t>The latest edition was released December 2010.  Ensure you have the latest version of the handbook.  As new versions are released, the new guidance becomes effective immediately.  </a:t>
            </a:r>
          </a:p>
          <a:p>
            <a:pPr eaLnBrk="1" hangingPunct="1">
              <a:buFont typeface="Wingdings" pitchFamily="2" charset="2"/>
              <a:buNone/>
            </a:pPr>
            <a:endParaRPr lang="en-US" altLang="en-US" sz="2000" dirty="0" smtClean="0"/>
          </a:p>
          <a:p>
            <a:pPr eaLnBrk="1" hangingPunct="1">
              <a:buFont typeface="Wingdings" pitchFamily="2" charset="2"/>
              <a:buNone/>
            </a:pPr>
            <a:endParaRPr lang="en-US" altLang="en-US" sz="2400" dirty="0" smtClean="0"/>
          </a:p>
        </p:txBody>
      </p:sp>
      <p:pic>
        <p:nvPicPr>
          <p:cNvPr id="16389"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77439" y="6019800"/>
            <a:ext cx="647271" cy="6858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p:txBody>
          <a:bodyPr>
            <a:normAutofit/>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FFVP:  Required Annual Training</a:t>
            </a:r>
            <a:endParaRPr lang="en-US" sz="2000" dirty="0">
              <a:solidFill>
                <a:schemeClr val="tx2">
                  <a:tint val="100000"/>
                  <a:shade val="90000"/>
                  <a:satMod val="250000"/>
                  <a:alpha val="100000"/>
                </a:schemeClr>
              </a:solidFill>
            </a:endParaRPr>
          </a:p>
        </p:txBody>
      </p:sp>
      <p:sp>
        <p:nvSpPr>
          <p:cNvPr id="2" name="Content Placeholder 1"/>
          <p:cNvSpPr>
            <a:spLocks noGrp="1"/>
          </p:cNvSpPr>
          <p:nvPr>
            <p:ph idx="1"/>
          </p:nvPr>
        </p:nvSpPr>
        <p:spPr>
          <a:xfrm>
            <a:off x="914400" y="1600200"/>
            <a:ext cx="7315200" cy="4953000"/>
          </a:xfrm>
        </p:spPr>
        <p:txBody>
          <a:bodyPr>
            <a:normAutofit fontScale="92500"/>
          </a:bodyPr>
          <a:lstStyle/>
          <a:p>
            <a:r>
              <a:rPr lang="en-US" dirty="0" smtClean="0"/>
              <a:t>Each SFA/participating school is required to have at lease one administrative employee “attend” annual training provided by NDA</a:t>
            </a:r>
          </a:p>
          <a:p>
            <a:pPr lvl="1"/>
            <a:r>
              <a:rPr lang="en-US" dirty="0" smtClean="0"/>
              <a:t>Food Service Management Company employees are welcome to attend, but this </a:t>
            </a:r>
            <a:r>
              <a:rPr lang="en-US" i="1" u="sng" dirty="0" smtClean="0">
                <a:solidFill>
                  <a:srgbClr val="000000"/>
                </a:solidFill>
              </a:rPr>
              <a:t>will not</a:t>
            </a:r>
            <a:r>
              <a:rPr lang="en-US" i="1" dirty="0" smtClean="0">
                <a:solidFill>
                  <a:srgbClr val="000000"/>
                </a:solidFill>
              </a:rPr>
              <a:t> </a:t>
            </a:r>
            <a:r>
              <a:rPr lang="en-US" dirty="0" smtClean="0"/>
              <a:t>meet the SFA/School training requirement</a:t>
            </a:r>
          </a:p>
          <a:p>
            <a:r>
              <a:rPr lang="en-US" u="sng" dirty="0" smtClean="0"/>
              <a:t>Year 1:</a:t>
            </a:r>
            <a:r>
              <a:rPr lang="en-US" dirty="0" smtClean="0"/>
              <a:t>  Attendance of live training is mandatory</a:t>
            </a:r>
          </a:p>
          <a:p>
            <a:r>
              <a:rPr lang="en-US" u="sng" dirty="0" smtClean="0"/>
              <a:t>Year 2+:</a:t>
            </a:r>
            <a:r>
              <a:rPr lang="en-US" dirty="0" smtClean="0"/>
              <a:t>  Can attend live training or webinar training</a:t>
            </a:r>
          </a:p>
          <a:p>
            <a:r>
              <a:rPr lang="en-US" dirty="0" smtClean="0"/>
              <a:t>Appropriately train school staff</a:t>
            </a:r>
          </a:p>
          <a:p>
            <a:pPr lvl="1"/>
            <a:r>
              <a:rPr lang="en-US" dirty="0" smtClean="0"/>
              <a:t>Kitchen, teaching, and support staff</a:t>
            </a:r>
          </a:p>
          <a:p>
            <a:pPr lvl="1"/>
            <a:endParaRPr lang="en-US" dirty="0"/>
          </a:p>
        </p:txBody>
      </p:sp>
      <p:pic>
        <p:nvPicPr>
          <p:cNvPr id="1946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77439" y="6019800"/>
            <a:ext cx="647271" cy="6858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368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p:txBody>
          <a:bodyPr>
            <a:normAutofit/>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FFVP:  OVERSIGHT</a:t>
            </a:r>
            <a:endParaRPr lang="en-US" sz="2000" dirty="0">
              <a:solidFill>
                <a:schemeClr val="tx2">
                  <a:tint val="100000"/>
                  <a:shade val="90000"/>
                  <a:satMod val="250000"/>
                  <a:alpha val="100000"/>
                </a:schemeClr>
              </a:solidFill>
            </a:endParaRPr>
          </a:p>
        </p:txBody>
      </p:sp>
      <p:sp>
        <p:nvSpPr>
          <p:cNvPr id="2" name="Content Placeholder 1"/>
          <p:cNvSpPr>
            <a:spLocks noGrp="1"/>
          </p:cNvSpPr>
          <p:nvPr>
            <p:ph idx="1"/>
          </p:nvPr>
        </p:nvSpPr>
        <p:spPr/>
        <p:txBody>
          <a:bodyPr>
            <a:normAutofit/>
          </a:bodyPr>
          <a:lstStyle/>
          <a:p>
            <a:r>
              <a:rPr lang="en-US" dirty="0" smtClean="0"/>
              <a:t>USDA        NDA        SFA        SCHOOL  </a:t>
            </a:r>
          </a:p>
          <a:p>
            <a:r>
              <a:rPr lang="en-US" dirty="0" smtClean="0"/>
              <a:t>Each individual school must fill out their own application information</a:t>
            </a:r>
          </a:p>
          <a:p>
            <a:pPr lvl="1"/>
            <a:r>
              <a:rPr lang="en-US" dirty="0" smtClean="0"/>
              <a:t>This will become even more important as more schools apply and the program becomes more competitive </a:t>
            </a:r>
          </a:p>
          <a:p>
            <a:r>
              <a:rPr lang="en-US" dirty="0" smtClean="0">
                <a:solidFill>
                  <a:srgbClr val="000000"/>
                </a:solidFill>
              </a:rPr>
              <a:t>Schools are awarded the program and the funding, not the School Food Authority</a:t>
            </a:r>
          </a:p>
          <a:p>
            <a:pPr lvl="1"/>
            <a:r>
              <a:rPr lang="en-US" dirty="0" smtClean="0">
                <a:solidFill>
                  <a:srgbClr val="000000"/>
                </a:solidFill>
              </a:rPr>
              <a:t>This means that each school will receive a different allotment based on their enrollment</a:t>
            </a:r>
          </a:p>
        </p:txBody>
      </p:sp>
      <p:pic>
        <p:nvPicPr>
          <p:cNvPr id="1946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77439" y="6019800"/>
            <a:ext cx="647271" cy="6858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Right Arrow 4"/>
          <p:cNvSpPr/>
          <p:nvPr/>
        </p:nvSpPr>
        <p:spPr>
          <a:xfrm>
            <a:off x="2438400" y="1676400"/>
            <a:ext cx="368808"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dirty="0" smtClean="0"/>
              <a:t>				</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0688" y="1676400"/>
            <a:ext cx="3905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656556"/>
            <a:ext cx="3905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312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SELECTED SCHOOLS</a:t>
            </a:r>
            <a:endParaRPr lang="en-US" dirty="0">
              <a:solidFill>
                <a:schemeClr val="tx2">
                  <a:tint val="100000"/>
                  <a:shade val="90000"/>
                  <a:satMod val="250000"/>
                  <a:alpha val="100000"/>
                </a:schemeClr>
              </a:solidFill>
            </a:endParaRPr>
          </a:p>
        </p:txBody>
      </p:sp>
      <p:sp>
        <p:nvSpPr>
          <p:cNvPr id="22531" name="Content Placeholder 2"/>
          <p:cNvSpPr>
            <a:spLocks noGrp="1"/>
          </p:cNvSpPr>
          <p:nvPr>
            <p:ph idx="1"/>
          </p:nvPr>
        </p:nvSpPr>
        <p:spPr/>
        <p:txBody>
          <a:bodyPr>
            <a:normAutofit fontScale="92500" lnSpcReduction="10000"/>
          </a:bodyPr>
          <a:lstStyle/>
          <a:p>
            <a:pPr eaLnBrk="1" hangingPunct="1"/>
            <a:r>
              <a:rPr lang="en-US" altLang="en-US" sz="2800" dirty="0" smtClean="0"/>
              <a:t>Agree to make free fresh fruits and vegetables available to all enrolled children</a:t>
            </a:r>
          </a:p>
          <a:p>
            <a:pPr eaLnBrk="1" hangingPunct="1"/>
            <a:r>
              <a:rPr lang="en-US" altLang="en-US" sz="2800" dirty="0" smtClean="0"/>
              <a:t>Provide fresh fruits and vegetables during the school day.</a:t>
            </a:r>
          </a:p>
          <a:p>
            <a:pPr eaLnBrk="1" hangingPunct="1"/>
            <a:r>
              <a:rPr lang="en-US" altLang="en-US" sz="2800" dirty="0" smtClean="0">
                <a:solidFill>
                  <a:srgbClr val="000000"/>
                </a:solidFill>
              </a:rPr>
              <a:t>Widely Publicize </a:t>
            </a:r>
            <a:r>
              <a:rPr lang="en-US" altLang="en-US" sz="2800" dirty="0" smtClean="0"/>
              <a:t>with the school the availability of free fresh fruits and vegetables.</a:t>
            </a:r>
          </a:p>
          <a:p>
            <a:pPr eaLnBrk="1" hangingPunct="1"/>
            <a:r>
              <a:rPr lang="en-US" altLang="en-US" sz="2800" dirty="0" smtClean="0"/>
              <a:t>Have documented support of the Foodservice Manager, Principal and district Superintendent.</a:t>
            </a:r>
          </a:p>
          <a:p>
            <a:pPr eaLnBrk="1" hangingPunct="1"/>
            <a:r>
              <a:rPr lang="en-US" altLang="en-US" sz="2800" dirty="0" smtClean="0"/>
              <a:t>Have 50% or more free and reduced </a:t>
            </a:r>
          </a:p>
          <a:p>
            <a:pPr eaLnBrk="1" hangingPunct="1"/>
            <a:endParaRPr lang="en-US" altLang="en-US" sz="2800" dirty="0" smtClean="0"/>
          </a:p>
        </p:txBody>
      </p:sp>
      <p:pic>
        <p:nvPicPr>
          <p:cNvPr id="2253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77439" y="6019800"/>
            <a:ext cx="647271" cy="6858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2533" name="Picture 2" descr="C:\Documents and Settings\jsams\Local Settings\Temporary Internet Files\Content.IE5\95FKRYPU\MCj0351978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228600"/>
            <a:ext cx="9144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oking 16x9">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FDD17A3BECAABE41868B3B40C68096AF" ma:contentTypeVersion="15" ma:contentTypeDescription="" ma:contentTypeScope="" ma:versionID="5f994e601790f8f86420bc29711a0e81">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564883a2f67548393703a301c32941d1" ns1:_="" ns2:_="">
    <xsd:import namespace="http://schemas.microsoft.com/sharepoint/v3"/>
    <xsd:import namespace="3a62de7d-ba57-4f43-9dae-9623ba637be0"/>
    <xsd:element name="properties">
      <xsd:complexType>
        <xsd:sequence>
          <xsd:element name="documentManagement">
            <xsd:complexType>
              <xsd:all>
                <xsd:element ref="ns1:RoutingRuleDescription" minOccurs="0"/>
                <xsd:element ref="ns2:Audience1" minOccurs="0"/>
                <xsd:element ref="ns2:Publication_x0020_Date"/>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element name="PublishingStartDate" ma:index="5" nillable="true" ma:displayName="Scheduling Start Date" ma:description="" ma:hidden="true" ma:internalName="PublishingStartDate">
      <xsd:simpleType>
        <xsd:restriction base="dms:Unknown"/>
      </xsd:simpleType>
    </xsd:element>
    <xsd:element name="PublishingExpirationDate" ma:index="6"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udience1" ma:index="3"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4" ma:displayName="Publication Date" ma:default="[today]" ma:format="DateOnly" ma:internalName="Publication_x0020_Date" ma:readOnly="false">
      <xsd:simpleType>
        <xsd:restriction base="dms:DateTime"/>
      </xsd:simpleType>
    </xsd:element>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2014-01-29T17:22:38+00:00</Publication_x0020_Date>
    <Audience1 xmlns="3a62de7d-ba57-4f43-9dae-9623ba637be0"/>
  </documentManagement>
</p:properties>
</file>

<file path=customXml/item5.xml><?xml version="1.0" encoding="utf-8"?>
<LongProperties xmlns="http://schemas.microsoft.com/office/2006/metadata/longProperties"/>
</file>

<file path=customXml/itemProps1.xml><?xml version="1.0" encoding="utf-8"?>
<ds:datastoreItem xmlns:ds="http://schemas.openxmlformats.org/officeDocument/2006/customXml" ds:itemID="{2C01F0B9-1396-4B58-9163-91D3A776C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a62de7d-ba57-4f43-9dae-9623ba637b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70C59B-3DBE-4A10-9E94-7DC28FAB1BC9}">
  <ds:schemaRefs>
    <ds:schemaRef ds:uri="http://schemas.microsoft.com/sharepoint/events"/>
  </ds:schemaRefs>
</ds:datastoreItem>
</file>

<file path=customXml/itemProps3.xml><?xml version="1.0" encoding="utf-8"?>
<ds:datastoreItem xmlns:ds="http://schemas.openxmlformats.org/officeDocument/2006/customXml" ds:itemID="{4DBAFB90-00FF-442D-A031-90996EC2D18C}">
  <ds:schemaRefs>
    <ds:schemaRef ds:uri="http://schemas.microsoft.com/sharepoint/v3/contenttype/forms"/>
  </ds:schemaRefs>
</ds:datastoreItem>
</file>

<file path=customXml/itemProps4.xml><?xml version="1.0" encoding="utf-8"?>
<ds:datastoreItem xmlns:ds="http://schemas.openxmlformats.org/officeDocument/2006/customXml" ds:itemID="{93959D53-9578-44D8-BA2B-3EBDBF1DF5D8}">
  <ds:schemaRefs>
    <ds:schemaRef ds:uri="http://schemas.openxmlformats.org/package/2006/metadata/core-properties"/>
    <ds:schemaRef ds:uri="http://schemas.microsoft.com/sharepoint/v3"/>
    <ds:schemaRef ds:uri="http://purl.org/dc/terms/"/>
    <ds:schemaRef ds:uri="http://purl.org/dc/elements/1.1/"/>
    <ds:schemaRef ds:uri="http://schemas.microsoft.com/office/2006/metadata/properties"/>
    <ds:schemaRef ds:uri="http://purl.org/dc/dcmitype/"/>
    <ds:schemaRef ds:uri="http://www.w3.org/XML/1998/namespace"/>
    <ds:schemaRef ds:uri="http://schemas.microsoft.com/office/2006/documentManagement/types"/>
    <ds:schemaRef ds:uri="3a62de7d-ba57-4f43-9dae-9623ba637be0"/>
    <ds:schemaRef ds:uri="http://schemas.microsoft.com/office/infopath/2007/PartnerControls"/>
  </ds:schemaRefs>
</ds:datastoreItem>
</file>

<file path=customXml/itemProps5.xml><?xml version="1.0" encoding="utf-8"?>
<ds:datastoreItem xmlns:ds="http://schemas.openxmlformats.org/officeDocument/2006/customXml" ds:itemID="{6433E4DE-5290-449A-97B9-95CF368B2627}">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4226</TotalTime>
  <Words>5073</Words>
  <Application>Microsoft Office PowerPoint</Application>
  <PresentationFormat>On-screen Show (4:3)</PresentationFormat>
  <Paragraphs>521</Paragraphs>
  <Slides>54</Slides>
  <Notes>51</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Cooking 16x9</vt:lpstr>
      <vt:lpstr>Fresh Fruit &amp; Vegetable Program Training  2015</vt:lpstr>
      <vt:lpstr>Welcome </vt:lpstr>
      <vt:lpstr>AGENDA</vt:lpstr>
      <vt:lpstr>PROGRAM HISTORY</vt:lpstr>
      <vt:lpstr>GOALS OF THE FFVP</vt:lpstr>
      <vt:lpstr>Fresh Fruit &amp; Vegetables Program Handbook</vt:lpstr>
      <vt:lpstr>FFVP:  Required Annual Training</vt:lpstr>
      <vt:lpstr>FFVP:  OVERSIGHT</vt:lpstr>
      <vt:lpstr>SELECTED SCHOOLS</vt:lpstr>
      <vt:lpstr>WHO CAN RECEIVE FRUITS AND VEGETABLES  </vt:lpstr>
      <vt:lpstr>BEST TIME TO SERVE</vt:lpstr>
      <vt:lpstr>BEST PLACE TO SERVE</vt:lpstr>
      <vt:lpstr>WHICH FRUITS AND VEGETABLES</vt:lpstr>
      <vt:lpstr>WHICH FRUITS AND VEGETABLES</vt:lpstr>
      <vt:lpstr>WHAT IS NOT ALLOWED</vt:lpstr>
      <vt:lpstr>DISPERSEMENT OF FUNDS</vt:lpstr>
      <vt:lpstr>HOW IT WORKS</vt:lpstr>
      <vt:lpstr>CLAIMING COSTS</vt:lpstr>
      <vt:lpstr>PURCHASING LOCAL</vt:lpstr>
      <vt:lpstr>KEEP IN MIND:</vt:lpstr>
      <vt:lpstr>FOOD SAFETY</vt:lpstr>
      <vt:lpstr>Reimbursable Costs</vt:lpstr>
      <vt:lpstr>OPERATING COSTS</vt:lpstr>
      <vt:lpstr>ADMINISTRATIVE COSTS</vt:lpstr>
      <vt:lpstr>BUDGETING COSTS</vt:lpstr>
      <vt:lpstr>WHAT IS NOT REIMBURSABLE</vt:lpstr>
      <vt:lpstr>OVERSIGHT &amp; MONITORING</vt:lpstr>
      <vt:lpstr>OVERSIGHT &amp; MONITORING</vt:lpstr>
      <vt:lpstr>FILING YOUR CLAIMS</vt:lpstr>
      <vt:lpstr>CLAIMS PROCESS</vt:lpstr>
      <vt:lpstr>CLAIMS PROCESS</vt:lpstr>
      <vt:lpstr>CLAIMS PROCESS</vt:lpstr>
      <vt:lpstr>CLAIMS PROCESS</vt:lpstr>
      <vt:lpstr>CLAIMS PROCESS</vt:lpstr>
      <vt:lpstr>CLAIMS PROCESS</vt:lpstr>
      <vt:lpstr>CLAIMS PROCESS</vt:lpstr>
      <vt:lpstr>CLAIMS PROCESS</vt:lpstr>
      <vt:lpstr>CLAIMS PROCESS</vt:lpstr>
      <vt:lpstr>CLAIMS PROCESS</vt:lpstr>
      <vt:lpstr>CLAIMS PROCESS</vt:lpstr>
      <vt:lpstr>CLAIMS PROCESS</vt:lpstr>
      <vt:lpstr>SUPPORTING DOCUMENTATION OF COSTS</vt:lpstr>
      <vt:lpstr>FFVP FILE</vt:lpstr>
      <vt:lpstr>PRODUCTION RECORDS</vt:lpstr>
      <vt:lpstr>PowerPoint Presentation</vt:lpstr>
      <vt:lpstr>EDUCATIONAL ACTIVITIES</vt:lpstr>
      <vt:lpstr>PowerPoint Presentation</vt:lpstr>
      <vt:lpstr>NUTRITION EDUCATION</vt:lpstr>
      <vt:lpstr>NUTRITION EDUCATION RESOURCES</vt:lpstr>
      <vt:lpstr>PROMOTING</vt:lpstr>
      <vt:lpstr>PARTNERING</vt:lpstr>
      <vt:lpstr>REVIEWS FOR THE FFVP</vt:lpstr>
      <vt:lpstr> IN CLOSING</vt:lpstr>
      <vt:lpstr>PowerPoint Presentation</vt:lpstr>
    </vt:vector>
  </TitlesOfParts>
  <Company>WI Department of Public Instruction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Fresh Fruit &amp; Vegetable Program Orientation</dc:title>
  <dc:subject>School Nutrition Programs</dc:subject>
  <dc:creator>levans@agri.nv.gov</dc:creator>
  <cp:keywords>ffvp, NSLP, WisLine</cp:keywords>
  <cp:lastModifiedBy>System User</cp:lastModifiedBy>
  <cp:revision>1107</cp:revision>
  <cp:lastPrinted>2014-01-31T18:57:26Z</cp:lastPrinted>
  <dcterms:created xsi:type="dcterms:W3CDTF">2008-09-24T18:59:19Z</dcterms:created>
  <dcterms:modified xsi:type="dcterms:W3CDTF">2014-02-24T21:00:30Z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y fmtid="{D5CDD505-2E9C-101B-9397-08002B2CF9AE}" pid="3" name="_dlc_DocId">
    <vt:lpwstr>KYED-254-312</vt:lpwstr>
  </property>
  <property fmtid="{D5CDD505-2E9C-101B-9397-08002B2CF9AE}" pid="4" name="_dlc_DocIdItemGuid">
    <vt:lpwstr>adff7932-c283-436d-b7ef-cdafb31cc001</vt:lpwstr>
  </property>
  <property fmtid="{D5CDD505-2E9C-101B-9397-08002B2CF9AE}" pid="5" name="_dlc_DocIdUrl">
    <vt:lpwstr>https://education-edit.ky.gov/federal/SCN/_layouts/DocIdRedir.aspx?ID=KYED-254-312, KYED-254-312</vt:lpwstr>
  </property>
</Properties>
</file>