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310" r:id="rId4"/>
    <p:sldId id="303" r:id="rId5"/>
    <p:sldId id="258" r:id="rId6"/>
    <p:sldId id="304" r:id="rId7"/>
    <p:sldId id="272" r:id="rId8"/>
    <p:sldId id="273" r:id="rId9"/>
    <p:sldId id="274" r:id="rId10"/>
    <p:sldId id="275" r:id="rId11"/>
    <p:sldId id="276" r:id="rId12"/>
    <p:sldId id="277" r:id="rId13"/>
    <p:sldId id="307" r:id="rId14"/>
    <p:sldId id="308" r:id="rId15"/>
    <p:sldId id="309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1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11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0016" autoAdjust="0"/>
    <p:restoredTop sz="94492" autoAdjust="0"/>
  </p:normalViewPr>
  <p:slideViewPr>
    <p:cSldViewPr>
      <p:cViewPr varScale="1">
        <p:scale>
          <a:sx n="76" d="100"/>
          <a:sy n="76" d="100"/>
        </p:scale>
        <p:origin x="126" y="68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20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7/15/2015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7/15/2015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Applause</a:t>
            </a:r>
          </a:p>
          <a:p>
            <a:r>
              <a:rPr lang="en-US" dirty="0" smtClean="0"/>
              <a:t>Curtains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</a:t>
            </a:r>
          </a:p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Chime</a:t>
            </a:r>
          </a:p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Explode</a:t>
            </a:r>
          </a:p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Explode</a:t>
            </a:r>
          </a:p>
          <a:p>
            <a:r>
              <a:rPr lang="en-US" dirty="0"/>
              <a:t>Fracture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Explode</a:t>
            </a:r>
          </a:p>
          <a:p>
            <a:r>
              <a:rPr lang="en-US" dirty="0"/>
              <a:t>Fracture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Explode</a:t>
            </a:r>
          </a:p>
          <a:p>
            <a:r>
              <a:rPr lang="en-US" dirty="0"/>
              <a:t>Fracture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Explode</a:t>
            </a:r>
          </a:p>
          <a:p>
            <a:r>
              <a:rPr lang="en-US" dirty="0"/>
              <a:t>Fracture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4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Chime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Drum</a:t>
            </a:r>
          </a:p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6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6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sound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1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Drum </a:t>
            </a:r>
          </a:p>
          <a:p>
            <a:r>
              <a:rPr lang="en-US" dirty="0" smtClean="0"/>
              <a:t>Curtains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2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 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Coin </a:t>
            </a:r>
          </a:p>
          <a:p>
            <a:r>
              <a:rPr lang="en-US" dirty="0"/>
              <a:t>Fade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6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Chime</a:t>
            </a:r>
          </a:p>
          <a:p>
            <a:r>
              <a:rPr lang="en-US" dirty="0" smtClean="0"/>
              <a:t>Zoom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Chime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2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sound</a:t>
            </a:r>
          </a:p>
          <a:p>
            <a:r>
              <a:rPr lang="en-US" dirty="0" smtClean="0"/>
              <a:t>Fade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39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Rotate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8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</a:t>
            </a:r>
          </a:p>
          <a:p>
            <a:r>
              <a:rPr lang="en-US" dirty="0"/>
              <a:t>Rotate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Drum</a:t>
            </a:r>
          </a:p>
          <a:p>
            <a:r>
              <a:rPr lang="en-US" dirty="0"/>
              <a:t>Z</a:t>
            </a:r>
            <a:r>
              <a:rPr lang="en-US" dirty="0" smtClean="0"/>
              <a:t>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54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Bomb</a:t>
            </a:r>
          </a:p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Crush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3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Fade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7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Zoom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65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Fade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Drum</a:t>
            </a:r>
          </a:p>
          <a:p>
            <a:r>
              <a:rPr lang="en-US" dirty="0" smtClean="0"/>
              <a:t>Rotate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9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Chime</a:t>
            </a:r>
          </a:p>
          <a:p>
            <a:r>
              <a:rPr lang="en-US" dirty="0" smtClean="0"/>
              <a:t>Rotate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9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Peel off</a:t>
            </a:r>
          </a:p>
          <a:p>
            <a:r>
              <a:rPr lang="en-US" dirty="0" smtClean="0"/>
              <a:t>Rotate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6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</a:t>
            </a:r>
          </a:p>
          <a:p>
            <a:r>
              <a:rPr lang="en-US" dirty="0" smtClean="0"/>
              <a:t>Blinds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</a:t>
            </a:r>
          </a:p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Cash register</a:t>
            </a:r>
            <a:endParaRPr lang="en-US" dirty="0"/>
          </a:p>
          <a:p>
            <a:r>
              <a:rPr lang="en-US" dirty="0" smtClean="0"/>
              <a:t>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Cash register</a:t>
            </a:r>
          </a:p>
          <a:p>
            <a:r>
              <a:rPr lang="en-US" dirty="0" smtClean="0"/>
              <a:t>Doors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Cash register</a:t>
            </a:r>
          </a:p>
          <a:p>
            <a:r>
              <a:rPr lang="en-US" dirty="0"/>
              <a:t>Doors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7/15/2015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7/15/2015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7/15/2015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7/15/2015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7/15/2015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7/15/2015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7/15/2015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7/15/2015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7/15/2015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7/15/2015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7/15/2015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7/15/2015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p.doe.nv.gov/NevNutrition/docLib.do?programId=142" TargetMode="External"/><Relationship Id="rId5" Type="http://schemas.openxmlformats.org/officeDocument/2006/relationships/hyperlink" Target="http://nutrition.nv.gov/Programs/Child_and_Adult_Care_Food_Program_(CACFP)/" TargetMode="External"/><Relationship Id="rId4" Type="http://schemas.openxmlformats.org/officeDocument/2006/relationships/hyperlink" Target="http://www.fns.usda.gov/cacfp/child-and-adult-care-food-progra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hyperlink" Target="http://www.fns.usda.gov/tn/feeding-infants-guide-use-child-nutrition-programs" TargetMode="External"/><Relationship Id="rId4" Type="http://schemas.openxmlformats.org/officeDocument/2006/relationships/hyperlink" Target="http://www.fns.usda.gov/tn/foodbuying-guide-child-nutrition-program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hyperlink" Target="http://www.fns.usda.gov/cnd/cnlabeling/defaul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surveymonkey.com/r/7NYGV3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CACFP Annual Mandatory Training </a:t>
            </a:r>
            <a:br>
              <a:rPr lang="en-US" sz="3200" dirty="0" smtClean="0"/>
            </a:br>
            <a:r>
              <a:rPr lang="en-US" sz="3200" dirty="0" smtClean="0"/>
              <a:t>for Managers, Supervisors &amp; Fiscal Staff</a:t>
            </a:r>
            <a:br>
              <a:rPr lang="en-US" sz="3200" dirty="0" smtClean="0"/>
            </a:br>
            <a:r>
              <a:rPr lang="en-US" sz="3200" dirty="0" smtClean="0"/>
              <a:t>of Child Care Centers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i="1" dirty="0" smtClean="0"/>
              <a:t>Nevada Department of Agriculture, Food and Nutrition Division (NDA)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Recordkeeping Requirements for </a:t>
            </a:r>
            <a:r>
              <a:rPr lang="en-US" sz="2800" u="sng" dirty="0" smtClean="0"/>
              <a:t>Permanent</a:t>
            </a:r>
            <a:r>
              <a:rPr lang="en-US" sz="2800" dirty="0" smtClean="0"/>
              <a:t> Records and </a:t>
            </a:r>
            <a:r>
              <a:rPr lang="en-US" sz="2800" u="sng" dirty="0" smtClean="0"/>
              <a:t>Current</a:t>
            </a:r>
            <a:r>
              <a:rPr lang="en-US" sz="2800" dirty="0" smtClean="0"/>
              <a:t> Fiscal Year Records (Keep 3 years + current FY)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Records:</a:t>
            </a:r>
            <a:r>
              <a:rPr lang="en-US" sz="2400" dirty="0" smtClean="0"/>
              <a:t> </a:t>
            </a:r>
            <a:r>
              <a:rPr lang="en-US" sz="2000" dirty="0"/>
              <a:t>Permanent </a:t>
            </a:r>
            <a:r>
              <a:rPr lang="en-US" sz="2000" dirty="0" smtClean="0"/>
              <a:t>(in small binder) &amp; Current FY (organize in large binders)</a:t>
            </a:r>
          </a:p>
          <a:p>
            <a:pPr lvl="1"/>
            <a:r>
              <a:rPr lang="en-US" dirty="0" smtClean="0"/>
              <a:t>Permanent Agreement, signed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Procedure for Complaints of Discrimination</a:t>
            </a:r>
          </a:p>
          <a:p>
            <a:pPr lvl="1"/>
            <a:r>
              <a:rPr lang="en-US" dirty="0" smtClean="0"/>
              <a:t> Confidential Income Statements to support F/R/P status</a:t>
            </a:r>
          </a:p>
          <a:p>
            <a:pPr lvl="1"/>
            <a:r>
              <a:rPr lang="en-US" dirty="0" smtClean="0"/>
              <a:t>Application and Management Plan</a:t>
            </a:r>
          </a:p>
          <a:p>
            <a:pPr lvl="1"/>
            <a:r>
              <a:rPr lang="en-US" dirty="0" smtClean="0"/>
              <a:t>Staff Training on CACFP required Topics, Agenda, Sign-in</a:t>
            </a:r>
          </a:p>
          <a:p>
            <a:pPr lvl="1"/>
            <a:r>
              <a:rPr lang="en-US" dirty="0" smtClean="0"/>
              <a:t>CN Labels or Manufacturer Product Analysis Sheets</a:t>
            </a:r>
          </a:p>
          <a:p>
            <a:pPr lvl="1"/>
            <a:r>
              <a:rPr lang="en-US" dirty="0" smtClean="0"/>
              <a:t>Self Monitor Review forms, if more than one center</a:t>
            </a:r>
          </a:p>
          <a:p>
            <a:pPr lvl="1"/>
            <a:r>
              <a:rPr lang="en-US" dirty="0" smtClean="0"/>
              <a:t>Integrity Certification Statement for all Principals</a:t>
            </a:r>
          </a:p>
        </p:txBody>
      </p:sp>
    </p:spTree>
    <p:extLst>
      <p:ext uri="{BB962C8B-B14F-4D97-AF65-F5344CB8AC3E}">
        <p14:creationId xmlns:p14="http://schemas.microsoft.com/office/powerpoint/2010/main" val="25421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Recordkeeping Requirements for </a:t>
            </a:r>
            <a:r>
              <a:rPr lang="en-US" sz="2800" u="sng" dirty="0" smtClean="0">
                <a:latin typeface="Forte" panose="03060902040502070203" pitchFamily="66" charset="0"/>
              </a:rPr>
              <a:t>Monthly</a:t>
            </a:r>
            <a:r>
              <a:rPr lang="en-US" sz="2800" dirty="0" smtClean="0"/>
              <a:t> Records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Maintain in folders or manila envelopes:</a:t>
            </a:r>
          </a:p>
          <a:p>
            <a:pPr lvl="1"/>
            <a:r>
              <a:rPr lang="en-US" dirty="0" smtClean="0"/>
              <a:t>All monthly records to validate your filed claim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Sign-in/Sign-out Records</a:t>
            </a:r>
          </a:p>
          <a:p>
            <a:pPr lvl="1"/>
            <a:r>
              <a:rPr lang="en-US" dirty="0" smtClean="0"/>
              <a:t> Point of Service Meal Count Sheets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Infant Meal Records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Dated Menus and Menu Changes Log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Medical Statements for Food Substitutions</a:t>
            </a:r>
          </a:p>
          <a:p>
            <a:pPr lvl="1"/>
            <a:r>
              <a:rPr lang="en-US" dirty="0" smtClean="0"/>
              <a:t>Self Monitor Review forms, if more than one center</a:t>
            </a:r>
          </a:p>
          <a:p>
            <a:pPr lvl="1"/>
            <a:r>
              <a:rPr lang="en-US" dirty="0" smtClean="0"/>
              <a:t>Time Distribution Records for any labor claimed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862986"/>
            <a:ext cx="1945843" cy="10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Forte" panose="03060902040502070203" pitchFamily="66" charset="0"/>
              </a:rPr>
              <a:t>Sample </a:t>
            </a:r>
            <a:r>
              <a:rPr lang="en-US" sz="2800" i="1" dirty="0" smtClean="0">
                <a:latin typeface="+mn-lt"/>
              </a:rPr>
              <a:t>Meal Count &amp; Attendance Record “</a:t>
            </a:r>
            <a:r>
              <a:rPr lang="en-US" sz="2800" i="1" dirty="0" smtClean="0"/>
              <a:t>by Headcount” </a:t>
            </a:r>
            <a:r>
              <a:rPr lang="en-US" sz="2800" i="1" dirty="0" smtClean="0">
                <a:latin typeface="+mn-lt"/>
              </a:rPr>
              <a:t/>
            </a:r>
            <a:br>
              <a:rPr lang="en-US" sz="2800" i="1" dirty="0" smtClean="0">
                <a:latin typeface="+mn-lt"/>
              </a:rPr>
            </a:br>
            <a:r>
              <a:rPr lang="en-US" sz="2800" i="1" dirty="0">
                <a:latin typeface="+mn-lt"/>
              </a:rPr>
              <a:t>	</a:t>
            </a:r>
            <a:r>
              <a:rPr lang="en-US" sz="2800" u="sng" dirty="0" smtClean="0"/>
              <a:t>or</a:t>
            </a:r>
            <a:r>
              <a:rPr lang="en-US" sz="2800" dirty="0" smtClean="0"/>
              <a:t> </a:t>
            </a:r>
            <a:r>
              <a:rPr lang="en-US" sz="2800" i="1" dirty="0" smtClean="0"/>
              <a:t>Meal Count &amp; Attendance “by Name”</a:t>
            </a:r>
            <a:endParaRPr lang="en-US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699668"/>
              </p:ext>
            </p:extLst>
          </p:nvPr>
        </p:nvGraphicFramePr>
        <p:xfrm>
          <a:off x="1219200" y="1600200"/>
          <a:ext cx="9750425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85"/>
                <a:gridCol w="1950085"/>
                <a:gridCol w="1950085"/>
                <a:gridCol w="1950085"/>
                <a:gridCol w="19500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Day of Month</a:t>
                      </a:r>
                    </a:p>
                    <a:p>
                      <a:r>
                        <a:rPr lang="en-US" sz="2000" dirty="0" smtClean="0"/>
                        <a:t>Headcount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Breakfast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Lunch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PM Snack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Daily Attendance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 </a:t>
                      </a:r>
                      <a:r>
                        <a:rPr lang="en-US" sz="2400" dirty="0" smtClean="0"/>
                        <a:t>1</a:t>
                      </a:r>
                      <a:r>
                        <a:rPr lang="en-US" sz="1800" dirty="0" smtClean="0"/>
                        <a:t>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Count by Name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Monday</a:t>
                      </a:r>
                      <a:endParaRPr lang="en-US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Tuesday</a:t>
                      </a:r>
                      <a:endParaRPr lang="en-US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Wednesday</a:t>
                      </a:r>
                      <a:endParaRPr lang="en-US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Thursday</a:t>
                      </a:r>
                      <a:endParaRPr lang="en-US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B  L  pm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B  L  pm</a:t>
                      </a:r>
                      <a:endParaRPr lang="en-US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B  L  pm</a:t>
                      </a:r>
                      <a:endParaRPr lang="en-US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B  L  pm</a:t>
                      </a:r>
                      <a:endParaRPr lang="en-US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1. Bobby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x   </a:t>
                      </a:r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x   </a:t>
                      </a:r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</a:t>
                      </a:r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                    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x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(</a:t>
                      </a:r>
                      <a:r>
                        <a:rPr lang="en-US" sz="1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Key: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 = Breakfast</a:t>
                      </a:r>
                      <a:endParaRPr lang="en-US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 = Lunch</a:t>
                      </a:r>
                      <a:endParaRPr lang="en-US" sz="1800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Pm = afternoon snack</a:t>
                      </a:r>
                      <a:endParaRPr lang="en-US" sz="1800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 – absent)</a:t>
                      </a:r>
                      <a:endParaRPr lang="en-US" sz="1800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5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Point-of-Service Meal Counts, Edit Checks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for Reimbursement is entered onto web based information and payment system.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Claim for Reimbursement Single Site Worksheet</a:t>
            </a:r>
          </a:p>
          <a:p>
            <a:pPr lvl="1"/>
            <a:r>
              <a:rPr lang="en-US" dirty="0" smtClean="0"/>
              <a:t>Claim for Reimbursement Multiple Site Worksheet</a:t>
            </a:r>
          </a:p>
          <a:p>
            <a:pPr lvl="1"/>
            <a:r>
              <a:rPr lang="en-US" dirty="0" smtClean="0"/>
              <a:t>Edit checks with sign-in/out and attendance records</a:t>
            </a:r>
          </a:p>
          <a:p>
            <a:pPr lvl="1"/>
            <a:r>
              <a:rPr lang="en-US" dirty="0" smtClean="0"/>
              <a:t>Edit checks with Medical Statements/Reimbursable Meals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2286000"/>
            <a:ext cx="1779760" cy="14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Program Reviews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Agency (NV Dept. of Agriculture, Food and Nutrition Division) conducts Program Reviews at least once every 3 years. Reviews may be announced or unannounced.</a:t>
            </a:r>
          </a:p>
          <a:p>
            <a:r>
              <a:rPr lang="en-US" dirty="0" smtClean="0"/>
              <a:t>Objectives of the Program Reviews are to:</a:t>
            </a:r>
          </a:p>
          <a:p>
            <a:pPr lvl="1"/>
            <a:r>
              <a:rPr lang="en-US" dirty="0" smtClean="0"/>
              <a:t>Assess compliance with State and Federal regulations</a:t>
            </a:r>
          </a:p>
          <a:p>
            <a:pPr lvl="1"/>
            <a:r>
              <a:rPr lang="en-US" dirty="0" smtClean="0"/>
              <a:t>Assess sponsor’s viability, capability and accountability</a:t>
            </a:r>
          </a:p>
          <a:p>
            <a:pPr lvl="1"/>
            <a:r>
              <a:rPr lang="en-US" dirty="0" smtClean="0"/>
              <a:t>Monitor implementation of sponsors approved management plan and other application information</a:t>
            </a:r>
          </a:p>
          <a:p>
            <a:pPr lvl="1"/>
            <a:r>
              <a:rPr lang="en-US" dirty="0" smtClean="0"/>
              <a:t>Provide technical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Common Review Findings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Confidential Income Statements:</a:t>
            </a:r>
          </a:p>
          <a:p>
            <a:pPr lvl="1"/>
            <a:r>
              <a:rPr lang="en-US" dirty="0" smtClean="0"/>
              <a:t>When determining income eligibility, the income conversion provided on the form is to be used (weekly x 52, every 2 wks. x 26, twice a month x 24, monthly x 12).</a:t>
            </a:r>
          </a:p>
          <a:p>
            <a:pPr lvl="1"/>
            <a:r>
              <a:rPr lang="en-US" dirty="0" smtClean="0"/>
              <a:t>When 2 different types of income, convert both to annual and count all income listed on the form.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For-profit sponsors are to ensure </a:t>
            </a:r>
            <a:r>
              <a:rPr lang="en-US" u="sng" dirty="0" smtClean="0"/>
              <a:t>&gt;</a:t>
            </a:r>
            <a:r>
              <a:rPr lang="en-US" dirty="0" smtClean="0"/>
              <a:t> 25% of enrolled or licensed capacity (use whichever is less) qualify for F &amp; R meals. Children who </a:t>
            </a:r>
            <a:r>
              <a:rPr lang="en-US" u="sng" dirty="0" smtClean="0"/>
              <a:t>only</a:t>
            </a:r>
            <a:r>
              <a:rPr lang="en-US" dirty="0" smtClean="0"/>
              <a:t> attend the afterschool program are not to be included to reach this 25%.</a:t>
            </a:r>
            <a:endParaRPr lang="en-US" u="sng" dirty="0" smtClean="0"/>
          </a:p>
          <a:p>
            <a:pPr lvl="1"/>
            <a:r>
              <a:rPr lang="en-US" dirty="0" smtClean="0"/>
              <a:t> List names of </a:t>
            </a:r>
            <a:r>
              <a:rPr lang="en-US" u="sng" dirty="0" smtClean="0"/>
              <a:t>all</a:t>
            </a:r>
            <a:r>
              <a:rPr lang="en-US" dirty="0" smtClean="0"/>
              <a:t> household members.</a:t>
            </a:r>
          </a:p>
        </p:txBody>
      </p:sp>
    </p:spTree>
    <p:extLst>
      <p:ext uri="{BB962C8B-B14F-4D97-AF65-F5344CB8AC3E}">
        <p14:creationId xmlns:p14="http://schemas.microsoft.com/office/powerpoint/2010/main" val="219845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Common Review Findings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Meal Counts:</a:t>
            </a:r>
          </a:p>
          <a:p>
            <a:pPr lvl="1"/>
            <a:r>
              <a:rPr lang="en-US" dirty="0" smtClean="0"/>
              <a:t>Ensure meals are only claimed during approved meal times and that sign-in/sign-outs are complete.</a:t>
            </a:r>
          </a:p>
          <a:p>
            <a:pPr lvl="1"/>
            <a:r>
              <a:rPr lang="en-US" dirty="0" smtClean="0"/>
              <a:t>Ensure that a 4</a:t>
            </a:r>
            <a:r>
              <a:rPr lang="en-US" baseline="30000" dirty="0" smtClean="0"/>
              <a:t>th</a:t>
            </a:r>
            <a:r>
              <a:rPr lang="en-US" dirty="0" smtClean="0"/>
              <a:t> meal/snack is </a:t>
            </a:r>
            <a:r>
              <a:rPr lang="en-US" u="sng" dirty="0" smtClean="0"/>
              <a:t>not</a:t>
            </a:r>
            <a:r>
              <a:rPr lang="en-US" dirty="0" smtClean="0"/>
              <a:t> claimed per participant. CACFP allows no more than 2 meals &amp; 1 snack or 1 meal &amp; 2 snacks per day per participant. (Shelters may claim 3 meals per day per participant.)</a:t>
            </a:r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3657600"/>
            <a:ext cx="2053628" cy="23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2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Common Review Findings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Infants:</a:t>
            </a:r>
          </a:p>
          <a:p>
            <a:pPr lvl="1"/>
            <a:r>
              <a:rPr lang="en-US" dirty="0" smtClean="0"/>
              <a:t>Infant Formula Offered Forms must be completed and maintained for all infants. Centers must offer 1 iron fortified formula.</a:t>
            </a:r>
          </a:p>
          <a:p>
            <a:pPr lvl="1"/>
            <a:r>
              <a:rPr lang="en-US" dirty="0" smtClean="0"/>
              <a:t>Infant Meal Records must be completed daily and maintained per recordkeeping requirement and maintained 3 yrs. + current FY.</a:t>
            </a:r>
          </a:p>
          <a:p>
            <a:pPr lvl="1"/>
            <a:r>
              <a:rPr lang="en-US" dirty="0" smtClean="0"/>
              <a:t>8-11 month infants are to be offered soft, diced, and appropriate table food from the child menu (when developmentally ready and parent informed).</a:t>
            </a:r>
          </a:p>
          <a:p>
            <a:pPr lvl="1"/>
            <a:r>
              <a:rPr lang="en-US" dirty="0" smtClean="0"/>
              <a:t>Infant Menus must be displayed in nursery, for parents to view.</a:t>
            </a:r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9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Common Review Findings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Meal</a:t>
            </a:r>
            <a:r>
              <a:rPr lang="en-US" sz="2400" b="1" i="1" dirty="0" smtClean="0"/>
              <a:t>/</a:t>
            </a:r>
            <a:r>
              <a:rPr lang="en-US" sz="2400" b="1" i="1" dirty="0" smtClean="0">
                <a:solidFill>
                  <a:srgbClr val="00B0F0"/>
                </a:solidFill>
              </a:rPr>
              <a:t>Milk</a:t>
            </a:r>
            <a:r>
              <a:rPr lang="en-US" sz="2400" b="1" i="1" dirty="0" smtClean="0"/>
              <a:t> Requirements:</a:t>
            </a:r>
          </a:p>
          <a:p>
            <a:pPr lvl="1"/>
            <a:r>
              <a:rPr lang="en-US" dirty="0" smtClean="0"/>
              <a:t>Signed Medical Statements for food substitutions must be in place, for children with cow’s milk intolerance or their breakfast/lunch cannot be claimed for reimbursement.</a:t>
            </a:r>
          </a:p>
          <a:p>
            <a:pPr lvl="1"/>
            <a:r>
              <a:rPr lang="en-US" dirty="0" smtClean="0"/>
              <a:t>Approved soy milk brands are the only reimbursable substitute for cow’s milk and must contain comparable levels of 9 different nutrients, contained in cow’s milk. Breakfast/lunch with non-approved soy milk, almond milk, juice or rice milk may not be claimed for reimbursement. See NDA approved list.</a:t>
            </a:r>
          </a:p>
          <a:p>
            <a:pPr lvl="1"/>
            <a:r>
              <a:rPr lang="en-US" dirty="0" smtClean="0"/>
              <a:t>Whole milk is to be served to 1-2 year olds and non-fat or 1% milk to participants 2 years and older.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92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Common Review Findings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Meal Requirements:</a:t>
            </a:r>
          </a:p>
          <a:p>
            <a:pPr lvl="1"/>
            <a:r>
              <a:rPr lang="en-US" dirty="0" smtClean="0"/>
              <a:t>Ensure CN Labels or Manufacturer Product Analysis are available for all processed &amp; convenience items.</a:t>
            </a:r>
          </a:p>
          <a:p>
            <a:pPr lvl="1"/>
            <a:r>
              <a:rPr lang="en-US" dirty="0" smtClean="0"/>
              <a:t>Meals must contain </a:t>
            </a:r>
            <a:r>
              <a:rPr lang="en-US" u="sng" dirty="0" smtClean="0"/>
              <a:t>all</a:t>
            </a:r>
            <a:r>
              <a:rPr lang="en-US" dirty="0" smtClean="0"/>
              <a:t> required components of the meal pattern (or will be disallowed) </a:t>
            </a:r>
            <a:r>
              <a:rPr lang="en-US" dirty="0"/>
              <a:t>&amp;</a:t>
            </a:r>
            <a:r>
              <a:rPr lang="en-US" dirty="0" smtClean="0"/>
              <a:t> serve at least the minimum portion size.</a:t>
            </a:r>
          </a:p>
          <a:p>
            <a:pPr lvl="1"/>
            <a:r>
              <a:rPr lang="en-US" dirty="0"/>
              <a:t>Signed Medical Statements for food substitutions must be in place for all participants unable to follow the meal pattern </a:t>
            </a:r>
            <a:r>
              <a:rPr lang="en-US" dirty="0" smtClean="0"/>
              <a:t>&amp; Medical Authority recommended substitution </a:t>
            </a:r>
            <a:r>
              <a:rPr lang="en-US" u="sng" dirty="0" smtClean="0"/>
              <a:t>must</a:t>
            </a:r>
            <a:r>
              <a:rPr lang="en-US" dirty="0" smtClean="0"/>
              <a:t> be provided </a:t>
            </a:r>
            <a:r>
              <a:rPr lang="en-US" dirty="0"/>
              <a:t>for </a:t>
            </a:r>
            <a:r>
              <a:rPr lang="en-US" u="sng" dirty="0"/>
              <a:t>disabled</a:t>
            </a:r>
            <a:r>
              <a:rPr lang="en-US" dirty="0"/>
              <a:t> participants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Water must be made available to participants (not infants) throughout the day, including during meal service.</a:t>
            </a:r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46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/>
              <a:t>for </a:t>
            </a:r>
            <a:r>
              <a:rPr lang="en-US" dirty="0" smtClean="0"/>
              <a:t>Child Care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/>
              <a:t>This year the annual mandatory training is being provided, so you control the speed the power point slides advance.</a:t>
            </a:r>
          </a:p>
          <a:p>
            <a:r>
              <a:rPr lang="en-US" sz="2400" dirty="0" smtClean="0"/>
              <a:t>Just for fun, the slides have automatic sound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and transition effects to keep it interesting.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4267200"/>
            <a:ext cx="3124200" cy="14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Forte" panose="03060902040502070203" pitchFamily="66" charset="0"/>
              </a:rPr>
              <a:t>At-Risk Afterschool Programs </a:t>
            </a:r>
            <a:r>
              <a:rPr lang="en-US" sz="3200" b="1" i="1" u="sng" dirty="0" smtClean="0">
                <a:latin typeface="Forte" panose="03060902040502070203" pitchFamily="66" charset="0"/>
              </a:rPr>
              <a:t>in</a:t>
            </a:r>
            <a:r>
              <a:rPr lang="en-US" sz="3200" dirty="0" smtClean="0">
                <a:latin typeface="Forte" panose="03060902040502070203" pitchFamily="66" charset="0"/>
              </a:rPr>
              <a:t> Child Care Centers</a:t>
            </a:r>
            <a:endParaRPr lang="en-US" sz="32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At-Risk Meals and Snacks are reimbursed at the highest rate:</a:t>
            </a:r>
          </a:p>
          <a:p>
            <a:pPr lvl="1"/>
            <a:r>
              <a:rPr lang="en-US" dirty="0" smtClean="0"/>
              <a:t>Sites must be area eligible ( </a:t>
            </a:r>
            <a:r>
              <a:rPr lang="en-US" u="sng" dirty="0" smtClean="0"/>
              <a:t>&gt;</a:t>
            </a:r>
            <a:r>
              <a:rPr lang="en-US" dirty="0" smtClean="0"/>
              <a:t> 50% F &amp; R).</a:t>
            </a:r>
            <a:endParaRPr lang="en-US" u="sng" dirty="0" smtClean="0"/>
          </a:p>
          <a:p>
            <a:pPr lvl="1"/>
            <a:r>
              <a:rPr lang="en-US" dirty="0" smtClean="0"/>
              <a:t>Must provide organized educational/enrichment activities in a supervised environment, for children in the afterschool program.</a:t>
            </a:r>
          </a:p>
          <a:p>
            <a:pPr lvl="1"/>
            <a:r>
              <a:rPr lang="en-US" dirty="0" smtClean="0"/>
              <a:t>Limited to 1 at-risk snack and 1 at-risk meal per day/per child (usually supper). Children attending the center participating in both at-risk &amp; day care at the center are limited to no more than 2 meals &amp; 1 snack or 1 meal &amp; 2 snacks per day.</a:t>
            </a:r>
          </a:p>
          <a:p>
            <a:pPr lvl="1"/>
            <a:r>
              <a:rPr lang="en-US" dirty="0"/>
              <a:t>May claim </a:t>
            </a:r>
            <a:r>
              <a:rPr lang="en-US" dirty="0" smtClean="0"/>
              <a:t>at-risk snacks/meals </a:t>
            </a:r>
            <a:r>
              <a:rPr lang="en-US" u="sng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during the school year for 9 month schools. Cannot </a:t>
            </a:r>
            <a:r>
              <a:rPr lang="en-US" dirty="0" smtClean="0"/>
              <a:t>claim these during </a:t>
            </a:r>
            <a:r>
              <a:rPr lang="en-US" dirty="0"/>
              <a:t>summer breaks.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2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Civil Rights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dirty="0" smtClean="0"/>
              <a:t>Training is required so that all staff members understand civil rights related laws, regulations, procedures and directives.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on-discrimination statement must be on all publications posted or given to public, including menus. For larger documents use the current full statement. </a:t>
            </a:r>
            <a:r>
              <a:rPr lang="en-US" dirty="0"/>
              <a:t>F</a:t>
            </a:r>
            <a:r>
              <a:rPr lang="en-US" dirty="0" smtClean="0"/>
              <a:t>or small pamphlets or one page documents, use the smaller statement: “</a:t>
            </a:r>
            <a:r>
              <a:rPr lang="en-US" u="sng" dirty="0" smtClean="0"/>
              <a:t>Your Sponsor Name</a:t>
            </a:r>
            <a:r>
              <a:rPr lang="en-US" dirty="0" smtClean="0"/>
              <a:t> is an equal opportunity provider and employer”.</a:t>
            </a:r>
            <a:endParaRPr lang="en-US" u="sng" dirty="0" smtClean="0"/>
          </a:p>
          <a:p>
            <a:pPr lvl="1"/>
            <a:r>
              <a:rPr lang="en-US" dirty="0" smtClean="0"/>
              <a:t>Civil Rights complaint procedure in place.</a:t>
            </a:r>
          </a:p>
          <a:p>
            <a:pPr lvl="1"/>
            <a:r>
              <a:rPr lang="en-US" dirty="0" smtClean="0"/>
              <a:t>“And Justice for All” poster must be posted at the entrance of the facility where parents or caregivers may view and at the Administrative Office, if in a different location.</a:t>
            </a:r>
          </a:p>
          <a:p>
            <a:pPr lvl="1"/>
            <a:r>
              <a:rPr lang="en-US" dirty="0" smtClean="0"/>
              <a:t>All participants attending the center must be enrolled and participate in the CACFP.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360680"/>
            <a:ext cx="1524000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Goudy Stout" panose="0202090407030B020401" pitchFamily="18" charset="0"/>
              </a:rPr>
              <a:t>NUTRITION</a:t>
            </a:r>
            <a:endParaRPr lang="en-US" sz="4000" b="1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websites: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Department of Agriculture, CACFP</a:t>
            </a:r>
          </a:p>
          <a:p>
            <a:pPr marL="755772" lvl="2">
              <a:spcBef>
                <a:spcPts val="1800"/>
              </a:spcBef>
            </a:pPr>
            <a:r>
              <a:rPr lang="en-US" sz="2200" dirty="0">
                <a:hlinkClick r:id="rId4"/>
              </a:rPr>
              <a:t>http://www.fns.usda.gov/cacfp/child-and-adult-care-food-program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Nevada Dept. of Agriculture, Food and Nutrition Division </a:t>
            </a:r>
            <a:r>
              <a:rPr lang="en-US" sz="2200" dirty="0"/>
              <a:t>W</a:t>
            </a:r>
            <a:r>
              <a:rPr lang="en-US" sz="2200" dirty="0" smtClean="0"/>
              <a:t>ebsite, CACFP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://nutrition.nv.gov/Programs/Child_and_Adult_Care_Food_Program_(CACFP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)/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200" dirty="0" smtClean="0"/>
              <a:t>Sponsor Information and Payment System (SIPS), Document &amp; Reference Library</a:t>
            </a:r>
          </a:p>
          <a:p>
            <a:pPr lvl="1"/>
            <a:r>
              <a:rPr lang="en-US" sz="2200" dirty="0">
                <a:hlinkClick r:id="rId6"/>
              </a:rPr>
              <a:t>https://</a:t>
            </a:r>
            <a:r>
              <a:rPr lang="en-US" sz="2200" dirty="0" smtClean="0">
                <a:hlinkClick r:id="rId6"/>
              </a:rPr>
              <a:t>cnp.doe.nv.gov/NevNutrition/docLib.do?programId=142</a:t>
            </a:r>
            <a:endParaRPr lang="en-US" sz="2200" dirty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 smtClean="0"/>
              <a:t>SIPS will be moving to a different web-based claiming system soon. Stay tuned.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 smtClean="0"/>
          </a:p>
          <a:p>
            <a:pPr marL="451025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32" y="457200"/>
            <a:ext cx="317988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Proposed Changes to the CACFP Meal Pattern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comment period ended May 27, 2015, when we all had the opportunity to give our input.</a:t>
            </a:r>
          </a:p>
          <a:p>
            <a:r>
              <a:rPr lang="en-US" dirty="0" smtClean="0"/>
              <a:t>Final Rule is pending. We will let you know more, as soon as we know.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200400"/>
            <a:ext cx="3123265" cy="26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oudy Stout" panose="0202090407030B020401" pitchFamily="18" charset="0"/>
              </a:rPr>
              <a:t>NUTRITION</a:t>
            </a:r>
            <a:endParaRPr lang="en-US" sz="4000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00200"/>
            <a:ext cx="1066673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Important websites: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Department of Agriculture (USDA)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www.fns.usda.gov/tn/foodbuying-guide-child-nutrition-programs</a:t>
            </a:r>
            <a:r>
              <a:rPr lang="en-US" dirty="0" smtClean="0"/>
              <a:t> (Food Buying Guide)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www.fns.usda.gov/tn/feeding-infants-guide-use-child-nutrition-programs</a:t>
            </a:r>
            <a:r>
              <a:rPr lang="en-US" dirty="0" smtClean="0"/>
              <a:t> (Infant Feeding Guide)</a:t>
            </a:r>
          </a:p>
          <a:p>
            <a:pPr marL="451025" lvl="1" indent="0">
              <a:buNone/>
            </a:pPr>
            <a:endParaRPr lang="en-US" sz="2000" dirty="0"/>
          </a:p>
          <a:p>
            <a:endParaRPr lang="en-US" sz="2400" dirty="0" smtClean="0"/>
          </a:p>
          <a:p>
            <a:pPr marL="451025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  <a:p>
            <a:pPr marL="4510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304800"/>
            <a:ext cx="1811426" cy="181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495800"/>
            <a:ext cx="2842741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Meal Pattern Requirements 7 CFR 226.20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>
                <a:latin typeface="Forte" panose="03060902040502070203" pitchFamily="66" charset="0"/>
              </a:rPr>
              <a:t>Breakfast Meal Pattern for 1-12 year olds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26496"/>
              </p:ext>
            </p:extLst>
          </p:nvPr>
        </p:nvGraphicFramePr>
        <p:xfrm>
          <a:off x="1219200" y="1600200"/>
          <a:ext cx="975042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Milk, 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 – 4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 cup – 6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cup – 8 oz.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Veg.,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or 100% Juice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Grains/bread </a:t>
                      </a:r>
                      <a:r>
                        <a:rPr lang="en-US" sz="1800" dirty="0" smtClean="0"/>
                        <a:t>whole</a:t>
                      </a:r>
                      <a:r>
                        <a:rPr lang="en-US" sz="1800" baseline="0" dirty="0" smtClean="0"/>
                        <a:t> grain/enriched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slice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rolls,</a:t>
                      </a:r>
                      <a:r>
                        <a:rPr lang="en-US" sz="1800" baseline="0" dirty="0" smtClean="0"/>
                        <a:t> muffins, </a:t>
                      </a:r>
                    </a:p>
                    <a:p>
                      <a:r>
                        <a:rPr lang="en-US" sz="1800" baseline="0" dirty="0" smtClean="0"/>
                        <a:t>          biscuits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serving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serving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serving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u="none" dirty="0" smtClean="0"/>
                        <a:t> 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cold dry cereal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 or 1/3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 cup or 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u="none" dirty="0" smtClean="0"/>
                        <a:t> 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cooked cereal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r>
                        <a:rPr lang="en-US" baseline="0" dirty="0" smtClean="0"/>
                        <a:t> cup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6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Lunch/Supper Meal Pattern for 1-12 year olds </a:t>
            </a:r>
            <a:r>
              <a:rPr lang="en-US" sz="2400" i="1" dirty="0" smtClean="0"/>
              <a:t>(continued next slide)</a:t>
            </a:r>
            <a:endParaRPr lang="en-US" sz="2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08459"/>
              </p:ext>
            </p:extLst>
          </p:nvPr>
        </p:nvGraphicFramePr>
        <p:xfrm>
          <a:off x="1219200" y="1600200"/>
          <a:ext cx="975042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Milk, 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 – 4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 cup – 6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cup – 8 oz.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Veg.,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or 100% Juice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Grains/bread </a:t>
                      </a:r>
                      <a:r>
                        <a:rPr lang="en-US" sz="1800" dirty="0" smtClean="0"/>
                        <a:t>whole</a:t>
                      </a:r>
                      <a:r>
                        <a:rPr lang="en-US" sz="1800" baseline="0" dirty="0" smtClean="0"/>
                        <a:t> grain/enriched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slice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rolls,</a:t>
                      </a:r>
                      <a:r>
                        <a:rPr lang="en-US" sz="1800" baseline="0" dirty="0" smtClean="0"/>
                        <a:t> muffins, </a:t>
                      </a:r>
                    </a:p>
                    <a:p>
                      <a:r>
                        <a:rPr lang="en-US" sz="1800" baseline="0" dirty="0" smtClean="0"/>
                        <a:t>          biscuits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serving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serving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serving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u="none" dirty="0" smtClean="0"/>
                        <a:t> 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cooked cereal, </a:t>
                      </a:r>
                    </a:p>
                    <a:p>
                      <a:r>
                        <a:rPr lang="en-US" sz="1800" baseline="0" dirty="0" smtClean="0"/>
                        <a:t>         pasta, noodles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r>
                        <a:rPr lang="en-US" baseline="0" dirty="0" smtClean="0"/>
                        <a:t> cup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Lunch/Supper Meal Pattern for 1-12 year olds </a:t>
            </a:r>
            <a:r>
              <a:rPr lang="en-US" sz="2400" i="1" dirty="0" smtClean="0"/>
              <a:t>(</a:t>
            </a:r>
            <a:r>
              <a:rPr lang="en-US" sz="2400" i="1" u="sng" dirty="0" smtClean="0"/>
              <a:t>continued</a:t>
            </a:r>
            <a:r>
              <a:rPr lang="en-US" sz="2400" i="1" dirty="0" smtClean="0"/>
              <a:t> on next slide)</a:t>
            </a:r>
            <a:endParaRPr lang="en-US" sz="2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03315"/>
              </p:ext>
            </p:extLst>
          </p:nvPr>
        </p:nvGraphicFramePr>
        <p:xfrm>
          <a:off x="1219200" y="1600200"/>
          <a:ext cx="975042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Meat or Meat Alternates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Lean</a:t>
                      </a:r>
                      <a:r>
                        <a:rPr lang="en-US" sz="2000" baseline="0" dirty="0" smtClean="0"/>
                        <a:t> meat, fish or </a:t>
                      </a:r>
                    </a:p>
                    <a:p>
                      <a:r>
                        <a:rPr lang="en-US" sz="2000" baseline="0" dirty="0" smtClean="0"/>
                        <a:t>   poultry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oz.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2000" b="0" u="none" baseline="0" dirty="0" smtClean="0"/>
                        <a:t> cheese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oz.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cottage</a:t>
                      </a:r>
                      <a:r>
                        <a:rPr lang="en-US" sz="1800" baseline="0" dirty="0" smtClean="0"/>
                        <a:t> cheese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oz. –</a:t>
                      </a:r>
                      <a:r>
                        <a:rPr lang="en-US" baseline="0" dirty="0" smtClean="0"/>
                        <a:t> 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oz. – 3/8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oz. – ½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u="none" dirty="0" smtClean="0"/>
                        <a:t> 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egg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 egg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egg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egg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cooked</a:t>
                      </a:r>
                      <a:r>
                        <a:rPr lang="en-US" sz="1800" baseline="0" dirty="0" smtClean="0"/>
                        <a:t> dry beans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     or peas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Lunch/Supper Meal Pattern for 1-12 year olds</a:t>
            </a:r>
            <a:endParaRPr lang="en-US" sz="2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63425"/>
              </p:ext>
            </p:extLst>
          </p:nvPr>
        </p:nvGraphicFramePr>
        <p:xfrm>
          <a:off x="1219200" y="1600200"/>
          <a:ext cx="975042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Meat or Meat Alternates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Yogurt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2000" b="0" u="none" baseline="0" dirty="0" smtClean="0"/>
                        <a:t> peanut, soy nut, </a:t>
                      </a:r>
                    </a:p>
                    <a:p>
                      <a:r>
                        <a:rPr lang="en-US" sz="2000" b="0" u="none" baseline="0" dirty="0" smtClean="0"/>
                        <a:t>   other nut/seed</a:t>
                      </a:r>
                    </a:p>
                    <a:p>
                      <a:r>
                        <a:rPr lang="en-US" sz="2000" b="0" u="none" baseline="0" dirty="0" smtClean="0"/>
                        <a:t>   butters</a:t>
                      </a:r>
                      <a:r>
                        <a:rPr lang="en-US" sz="20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peanuts, </a:t>
                      </a:r>
                      <a:r>
                        <a:rPr lang="en-US" sz="1800" dirty="0" err="1" smtClean="0"/>
                        <a:t>soy</a:t>
                      </a:r>
                      <a:r>
                        <a:rPr lang="en-US" sz="1800" baseline="0" dirty="0" err="1" smtClean="0"/>
                        <a:t>nuts</a:t>
                      </a:r>
                      <a:r>
                        <a:rPr lang="en-US" sz="1800" baseline="0" dirty="0" smtClean="0"/>
                        <a:t>, 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tree nuts or seeds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(can only count 50%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 toward meat alt.)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oz. = 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r>
                        <a:rPr lang="en-US" baseline="0" dirty="0" smtClean="0"/>
                        <a:t> oz. = 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 = 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u="none" dirty="0" smtClean="0"/>
                        <a:t>    </a:t>
                      </a:r>
                      <a:r>
                        <a:rPr lang="en-US" sz="1800" b="1" i="1" u="sng" dirty="0" smtClean="0"/>
                        <a:t>or</a:t>
                      </a:r>
                      <a:r>
                        <a:rPr lang="en-US" sz="1800" dirty="0" smtClean="0"/>
                        <a:t> any equivalent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    combo of the above</a:t>
                      </a:r>
                    </a:p>
                    <a:p>
                      <a:r>
                        <a:rPr lang="en-US" sz="1800" baseline="0" dirty="0" smtClean="0"/>
                        <a:t>        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oz.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Snack Meal Pattern for 1-12 year olds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Select 2 of the 4 components.</a:t>
            </a:r>
            <a:endParaRPr lang="en-US" sz="32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86426"/>
              </p:ext>
            </p:extLst>
          </p:nvPr>
        </p:nvGraphicFramePr>
        <p:xfrm>
          <a:off x="1219200" y="1600200"/>
          <a:ext cx="975042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Milk, 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Veg.,</a:t>
                      </a:r>
                      <a:r>
                        <a:rPr lang="en-US" sz="1800" baseline="0" dirty="0" smtClean="0"/>
                        <a:t> Fruit,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800" baseline="0" dirty="0" smtClean="0"/>
                        <a:t>100% Juice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cup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Grains/Breads</a:t>
                      </a:r>
                    </a:p>
                    <a:p>
                      <a:r>
                        <a:rPr lang="en-US" sz="1400" baseline="0" dirty="0" smtClean="0"/>
                        <a:t>Whole grain/Enriched</a:t>
                      </a:r>
                    </a:p>
                    <a:p>
                      <a:r>
                        <a:rPr lang="en-US" sz="1400" baseline="0" dirty="0" smtClean="0"/>
                        <a:t>(Same choices as Breakfast)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breakfast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breakfast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breakfast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Meat/Meat Alternates: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Lean meat, fish or poultry</a:t>
                      </a:r>
                    </a:p>
                    <a:p>
                      <a:endParaRPr lang="en-US" sz="1600" b="0" i="0" u="none" dirty="0" smtClean="0"/>
                    </a:p>
                    <a:p>
                      <a:r>
                        <a:rPr lang="en-US" sz="1600" b="1" i="1" u="sng" baseline="0" dirty="0" smtClean="0"/>
                        <a:t>or</a:t>
                      </a:r>
                      <a:r>
                        <a:rPr lang="en-US" sz="1600" b="0" i="0" u="none" baseline="0" dirty="0" smtClean="0"/>
                        <a:t> cheese</a:t>
                      </a:r>
                      <a:endParaRPr lang="en-US" sz="1600" b="1" i="1" u="sng" baseline="0" dirty="0" smtClean="0"/>
                    </a:p>
                    <a:p>
                      <a:r>
                        <a:rPr lang="en-US" sz="1800" baseline="0" dirty="0" smtClean="0"/>
                        <a:t>        </a:t>
                      </a:r>
                      <a:endParaRPr lang="en-US" sz="1800" dirty="0" smtClean="0"/>
                    </a:p>
                    <a:p>
                      <a:r>
                        <a:rPr lang="en-US" dirty="0" smtClean="0"/>
                        <a:t>(cont. next slide)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 oz.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5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9904729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Lucida Handwriting" panose="03010101010101010101" pitchFamily="66" charset="0"/>
              </a:rPr>
              <a:t/>
            </a:r>
            <a:br>
              <a:rPr lang="en-US" sz="3100" dirty="0" smtClean="0">
                <a:latin typeface="Lucida Handwriting" panose="03010101010101010101" pitchFamily="66" charset="0"/>
              </a:rPr>
            </a:br>
            <a:r>
              <a:rPr lang="en-US" sz="3100" dirty="0">
                <a:latin typeface="Lucida Handwriting" panose="03010101010101010101" pitchFamily="66" charset="0"/>
              </a:rPr>
              <a:t/>
            </a:r>
            <a:br>
              <a:rPr lang="en-US" sz="3100" dirty="0">
                <a:latin typeface="Lucida Handwriting" panose="03010101010101010101" pitchFamily="66" charset="0"/>
              </a:rPr>
            </a:br>
            <a:r>
              <a:rPr lang="en-US" sz="3100" dirty="0" smtClean="0">
                <a:latin typeface="Lucida Handwriting" panose="03010101010101010101" pitchFamily="66" charset="0"/>
              </a:rPr>
              <a:t/>
            </a:r>
            <a:br>
              <a:rPr lang="en-US" sz="3100" dirty="0" smtClean="0">
                <a:latin typeface="Lucida Handwriting" panose="03010101010101010101" pitchFamily="66" charset="0"/>
              </a:rPr>
            </a:br>
            <a:r>
              <a:rPr lang="en-US" sz="3100" dirty="0" smtClean="0">
                <a:latin typeface="Lucida Handwriting" panose="03010101010101010101" pitchFamily="66" charset="0"/>
              </a:rPr>
              <a:t>Angela Goodrich</a:t>
            </a:r>
            <a:r>
              <a:rPr lang="en-US" dirty="0" smtClean="0"/>
              <a:t>, </a:t>
            </a:r>
            <a:r>
              <a:rPr lang="en-US" dirty="0"/>
              <a:t>Nutrition Program </a:t>
            </a:r>
            <a:r>
              <a:rPr lang="en-US" dirty="0" smtClean="0"/>
              <a:t>Professional</a:t>
            </a:r>
            <a:br>
              <a:rPr lang="en-US" dirty="0" smtClean="0"/>
            </a:br>
            <a:r>
              <a:rPr lang="en-US" sz="2700" dirty="0" smtClean="0"/>
              <a:t>NV Dept. of Agriculture, Food and Nutrition Division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2133601"/>
            <a:ext cx="1616498" cy="2514600"/>
          </a:xfrm>
        </p:spPr>
      </p:pic>
    </p:spTree>
    <p:extLst>
      <p:ext uri="{BB962C8B-B14F-4D97-AF65-F5344CB8AC3E}">
        <p14:creationId xmlns:p14="http://schemas.microsoft.com/office/powerpoint/2010/main" val="18582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Snack Meal Pattern for 1-12 year olds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sz="2800" i="1" dirty="0" smtClean="0"/>
              <a:t>Select 2 of the 4 components</a:t>
            </a:r>
            <a:endParaRPr lang="en-US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93018"/>
              </p:ext>
            </p:extLst>
          </p:nvPr>
        </p:nvGraphicFramePr>
        <p:xfrm>
          <a:off x="1218884" y="1600200"/>
          <a:ext cx="9750740" cy="521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85"/>
                <a:gridCol w="2437685"/>
                <a:gridCol w="2437685"/>
                <a:gridCol w="2437685"/>
              </a:tblGrid>
              <a:tr h="730843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6-12</a:t>
                      </a:r>
                      <a:endParaRPr lang="en-US" dirty="0"/>
                    </a:p>
                  </a:txBody>
                  <a:tcPr/>
                </a:tc>
              </a:tr>
              <a:tr h="40602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Meat/Meat Alternates: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297"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   </a:t>
                      </a:r>
                      <a:r>
                        <a:rPr lang="en-US" sz="1600" b="1" i="1" u="sng" dirty="0" smtClean="0"/>
                        <a:t>or</a:t>
                      </a:r>
                      <a:r>
                        <a:rPr lang="en-US" sz="1600" b="0" i="0" u="none" dirty="0" smtClean="0"/>
                        <a:t> egg or yogurt</a:t>
                      </a:r>
                      <a:endParaRPr lang="en-US" sz="1600" b="1" i="1" u="sng" dirty="0" smtClean="0"/>
                    </a:p>
                    <a:p>
                      <a:endParaRPr lang="en-US" sz="1600" b="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egg</a:t>
                      </a:r>
                      <a:r>
                        <a:rPr lang="en-US" sz="2000" baseline="0" dirty="0" smtClean="0"/>
                        <a:t> or ¼ cup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egg</a:t>
                      </a:r>
                      <a:r>
                        <a:rPr lang="en-US" sz="2000" baseline="0" dirty="0" smtClean="0"/>
                        <a:t> or ¼ cup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 egg</a:t>
                      </a:r>
                      <a:r>
                        <a:rPr lang="en-US" sz="2000" baseline="0" dirty="0" smtClean="0"/>
                        <a:t> or ½  cup</a:t>
                      </a:r>
                      <a:endParaRPr lang="en-US" sz="2000" dirty="0"/>
                    </a:p>
                  </a:txBody>
                  <a:tcPr/>
                </a:tc>
              </a:tr>
              <a:tr h="329331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400" b="1" i="1" u="sng" baseline="0" dirty="0" smtClean="0"/>
                        <a:t>or</a:t>
                      </a:r>
                      <a:r>
                        <a:rPr lang="en-US" sz="1400" b="0" i="0" u="none" baseline="0" dirty="0" smtClean="0"/>
                        <a:t> cooked dry beans/peas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1/8 cup (2 T.)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1/8 cup (2 T.)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¼ cup</a:t>
                      </a:r>
                      <a:endParaRPr lang="en-US" sz="1800" dirty="0"/>
                    </a:p>
                  </a:txBody>
                  <a:tcPr/>
                </a:tc>
              </a:tr>
              <a:tr h="730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600" b="1" i="1" u="sng" dirty="0" smtClean="0"/>
                        <a:t>or</a:t>
                      </a:r>
                      <a:r>
                        <a:rPr lang="en-US" sz="1600" b="0" u="none" baseline="0" dirty="0" smtClean="0"/>
                        <a:t> peanut, soy nut, </a:t>
                      </a:r>
                    </a:p>
                    <a:p>
                      <a:r>
                        <a:rPr lang="en-US" sz="1600" b="0" u="none" baseline="0" dirty="0" smtClean="0"/>
                        <a:t>   other nut/seed</a:t>
                      </a:r>
                    </a:p>
                    <a:p>
                      <a:r>
                        <a:rPr lang="en-US" sz="1600" b="0" u="none" baseline="0" dirty="0" smtClean="0"/>
                        <a:t>   butters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T.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T.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T.</a:t>
                      </a:r>
                      <a:endParaRPr lang="en-US" sz="2000" dirty="0"/>
                    </a:p>
                  </a:txBody>
                  <a:tcPr/>
                </a:tc>
              </a:tr>
              <a:tr h="2165462"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   </a:t>
                      </a:r>
                      <a:r>
                        <a:rPr lang="en-US" sz="1600" b="1" i="1" u="sng" dirty="0" smtClean="0"/>
                        <a:t>or</a:t>
                      </a:r>
                      <a:r>
                        <a:rPr lang="en-US" sz="1600" dirty="0" smtClean="0"/>
                        <a:t> peanuts, </a:t>
                      </a:r>
                      <a:r>
                        <a:rPr lang="en-US" sz="1600" dirty="0" err="1" smtClean="0"/>
                        <a:t>soy</a:t>
                      </a:r>
                      <a:r>
                        <a:rPr lang="en-US" sz="1600" baseline="0" dirty="0" err="1" smtClean="0"/>
                        <a:t>nuts</a:t>
                      </a:r>
                      <a:r>
                        <a:rPr lang="en-US" sz="1600" baseline="0" dirty="0" smtClean="0"/>
                        <a:t>, 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tree nuts or seeds    </a:t>
                      </a:r>
                      <a:endParaRPr lang="en-US" sz="1600" dirty="0" smtClean="0"/>
                    </a:p>
                    <a:p>
                      <a:endParaRPr lang="en-US" sz="1600" b="0" i="0" u="none" dirty="0" smtClean="0"/>
                    </a:p>
                    <a:p>
                      <a:r>
                        <a:rPr lang="en-US" sz="1600" b="0" i="0" u="none" baseline="0" dirty="0" smtClean="0"/>
                        <a:t>   </a:t>
                      </a:r>
                      <a:r>
                        <a:rPr lang="en-US" sz="1600" b="1" i="1" u="sng" dirty="0" smtClean="0"/>
                        <a:t>or</a:t>
                      </a:r>
                      <a:r>
                        <a:rPr lang="en-US" sz="1600" dirty="0" smtClean="0"/>
                        <a:t> any equivalent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    combination of the </a:t>
                      </a:r>
                    </a:p>
                    <a:p>
                      <a:r>
                        <a:rPr lang="en-US" sz="1600" baseline="0" dirty="0" smtClean="0"/>
                        <a:t>   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½ oz.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oz.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 oz.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7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orte" panose="03060902040502070203" pitchFamily="66" charset="0"/>
              </a:rPr>
              <a:t>Meal Pattern Requirements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same meal service, dried beans or dried peas may be used as a meat alternate </a:t>
            </a:r>
            <a:r>
              <a:rPr lang="en-US" sz="2400" b="1" i="1" u="sng" dirty="0" smtClean="0"/>
              <a:t>or</a:t>
            </a:r>
            <a:r>
              <a:rPr lang="en-US" sz="2400" dirty="0" smtClean="0"/>
              <a:t> as a vegetable, but can’t count toward both.</a:t>
            </a:r>
          </a:p>
          <a:p>
            <a:r>
              <a:rPr lang="en-US" sz="2400" dirty="0" smtClean="0"/>
              <a:t>No more than 50% of the meat/meat alternate requirement shall be met with nuts or seeds. Nuts or seeds shall be combined with another meat/meat alternate to fulfill the requirement.</a:t>
            </a:r>
          </a:p>
          <a:p>
            <a:r>
              <a:rPr lang="en-US" sz="2400" dirty="0" smtClean="0"/>
              <a:t>Juice may </a:t>
            </a:r>
            <a:r>
              <a:rPr lang="en-US" sz="2400" u="sng" dirty="0" smtClean="0"/>
              <a:t>not</a:t>
            </a:r>
            <a:r>
              <a:rPr lang="en-US" sz="2400" dirty="0" smtClean="0"/>
              <a:t> be served for a snack, when milk is served as the other component.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4343400"/>
            <a:ext cx="1800131" cy="14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anose="03060902040502070203" pitchFamily="66" charset="0"/>
              </a:rPr>
              <a:t>Meal Pattern Requirements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milk component must be pasteurized and:</a:t>
            </a:r>
          </a:p>
          <a:p>
            <a:pPr lvl="1"/>
            <a:r>
              <a:rPr lang="en-US" sz="2000" dirty="0" smtClean="0"/>
              <a:t>Whole Milk for 12 months – 23 months old.</a:t>
            </a:r>
          </a:p>
          <a:p>
            <a:pPr lvl="1"/>
            <a:r>
              <a:rPr lang="en-US" sz="2000" dirty="0" smtClean="0"/>
              <a:t>Non-fat or 1% Milk for 24 months or older.  Chocolate/Strawberry milk is a high-sugar item and discouraged for children 5 years old or younger.</a:t>
            </a:r>
          </a:p>
          <a:p>
            <a:r>
              <a:rPr lang="en-US" sz="2400" dirty="0" smtClean="0"/>
              <a:t>Milk must be served at breakfast, lunch and supper.</a:t>
            </a:r>
          </a:p>
          <a:p>
            <a:r>
              <a:rPr lang="en-US" sz="2400" dirty="0" smtClean="0"/>
              <a:t>Water must be made available throughout the day and during meal time. Offer water during snacks instead of milk or juice.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381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Creditable Foods: 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sz="2800" i="1" dirty="0" smtClean="0"/>
              <a:t>Foods that meet the requirements of a reimbursable meal.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on:</a:t>
            </a:r>
          </a:p>
          <a:p>
            <a:pPr lvl="1"/>
            <a:r>
              <a:rPr lang="en-US" dirty="0" smtClean="0"/>
              <a:t>Nutrient content</a:t>
            </a:r>
          </a:p>
          <a:p>
            <a:pPr lvl="1"/>
            <a:r>
              <a:rPr lang="en-US" dirty="0" smtClean="0"/>
              <a:t>Regulations governing the Child Nutrition Programs</a:t>
            </a:r>
          </a:p>
          <a:p>
            <a:pPr lvl="1"/>
            <a:r>
              <a:rPr lang="en-US" dirty="0" smtClean="0"/>
              <a:t>FDA Standards of Identity</a:t>
            </a:r>
          </a:p>
          <a:p>
            <a:pPr lvl="1"/>
            <a:r>
              <a:rPr lang="en-US" dirty="0" smtClean="0"/>
              <a:t>USDA Standard for Meat and Meat Products</a:t>
            </a:r>
          </a:p>
          <a:p>
            <a:pPr lvl="1"/>
            <a:r>
              <a:rPr lang="en-US" dirty="0" smtClean="0"/>
              <a:t>See USDA “Crediting Handbook for the CACFP”, March 2013</a:t>
            </a:r>
          </a:p>
          <a:p>
            <a:pPr lvl="1"/>
            <a:r>
              <a:rPr lang="en-US" sz="2000" dirty="0" smtClean="0"/>
              <a:t>CN Labels &amp; Manufacturer Product Analysis verify content of processed foods.</a:t>
            </a:r>
          </a:p>
        </p:txBody>
      </p:sp>
    </p:spTree>
    <p:extLst>
      <p:ext uri="{BB962C8B-B14F-4D97-AF65-F5344CB8AC3E}">
        <p14:creationId xmlns:p14="http://schemas.microsoft.com/office/powerpoint/2010/main" val="35692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Common Non-Creditable </a:t>
            </a:r>
            <a:r>
              <a:rPr lang="en-US" dirty="0">
                <a:latin typeface="Forte" panose="03060902040502070203" pitchFamily="66" charset="0"/>
              </a:rPr>
              <a:t>Foods: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Bacon				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err="1" smtClean="0"/>
              <a:t>Jello</a:t>
            </a:r>
            <a:r>
              <a:rPr lang="en-US" sz="2000" dirty="0" smtClean="0"/>
              <a:t> 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otato chips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ruit roll-ups, Candy 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eef jerky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Popcorn 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smtClean="0"/>
              <a:t>Grocery store pudding</a:t>
            </a:r>
            <a:r>
              <a:rPr lang="en-US" sz="2000" dirty="0" smtClean="0"/>
              <a:t>		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Ice cream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752600"/>
            <a:ext cx="18288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3" y="3581400"/>
            <a:ext cx="16764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27" y="2819400"/>
            <a:ext cx="147365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show that the more food put in front of people, the more they eat.</a:t>
            </a:r>
          </a:p>
          <a:p>
            <a:r>
              <a:rPr lang="en-US" dirty="0" smtClean="0"/>
              <a:t>Use measuring cups when serving meals.</a:t>
            </a:r>
          </a:p>
          <a:p>
            <a:pPr lvl="1"/>
            <a:r>
              <a:rPr lang="en-US" dirty="0" smtClean="0"/>
              <a:t>Children learn portion control.</a:t>
            </a:r>
          </a:p>
          <a:p>
            <a:pPr lvl="1"/>
            <a:r>
              <a:rPr lang="en-US" dirty="0" smtClean="0"/>
              <a:t>Children may have second helpings if hungry.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008833"/>
            <a:ext cx="1804111" cy="17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*Reimbursable Milk Substitutions – </a:t>
            </a:r>
            <a:r>
              <a:rPr lang="en-US" sz="2400" dirty="0" smtClean="0"/>
              <a:t>Meals cannot be claimed for reimbursement without creditable milk substitutes.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Non-reimbursable substitutes include Silk brand soy milk, almond milk, rice milk. (Calcium fortified OJ is not a milk replacement.)</a:t>
            </a:r>
          </a:p>
          <a:p>
            <a:r>
              <a:rPr lang="en-US" dirty="0" smtClean="0"/>
              <a:t>The following meet CACFP requirements &amp; are creditable: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Continent Soy Milk (original, vanilla &amp; light chocolate)</a:t>
            </a:r>
          </a:p>
          <a:p>
            <a:pPr lvl="1"/>
            <a:r>
              <a:rPr lang="en-US" dirty="0" smtClean="0"/>
              <a:t>Pacific Natural Foods Ultra Soy Milk (plain &amp; vanilla)</a:t>
            </a:r>
          </a:p>
          <a:p>
            <a:pPr lvl="1"/>
            <a:r>
              <a:rPr lang="en-US" dirty="0" smtClean="0"/>
              <a:t>Kikkoman Pearl Organic Soy Milk (Creamy vanilla, chocolate)</a:t>
            </a:r>
          </a:p>
          <a:p>
            <a:pPr lvl="1"/>
            <a:r>
              <a:rPr lang="en-US" dirty="0" smtClean="0"/>
              <a:t>Great Value (Walmart) Original Soy Milk (red top only)</a:t>
            </a:r>
          </a:p>
          <a:p>
            <a:pPr lvl="1"/>
            <a:r>
              <a:rPr lang="en-US" dirty="0" smtClean="0"/>
              <a:t>Kirkland Plain Soy Milk</a:t>
            </a:r>
          </a:p>
          <a:p>
            <a:pPr marL="451025" lvl="1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(*Complete list available “NV Dept. of Agriculture approved list”.)</a:t>
            </a:r>
          </a:p>
          <a:p>
            <a:pPr lvl="1"/>
            <a:endParaRPr lang="en-US" dirty="0"/>
          </a:p>
          <a:p>
            <a:pPr marL="45102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hammer.wav"/>
          </p:stSnd>
        </p:sndAc>
      </p:transition>
    </mc:Choice>
    <mc:Fallback xmlns="">
      <p:transition spd="med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Forte" panose="03060902040502070203" pitchFamily="66" charset="0"/>
              </a:rPr>
              <a:t>“Medical Statement to Request Special Meals </a:t>
            </a:r>
            <a:br>
              <a:rPr lang="en-US" sz="3200" dirty="0" smtClean="0">
                <a:latin typeface="Forte" panose="03060902040502070203" pitchFamily="66" charset="0"/>
              </a:rPr>
            </a:br>
            <a:r>
              <a:rPr lang="en-US" sz="3200" dirty="0" smtClean="0">
                <a:latin typeface="Forte" panose="03060902040502070203" pitchFamily="66" charset="0"/>
              </a:rPr>
              <a:t>and/or Accommodations” form</a:t>
            </a:r>
            <a:endParaRPr lang="en-US" sz="32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child is lactose intolerant, they may receive “lactose-free” milk and no Medical Statement is required. Meals are reimbursable.</a:t>
            </a:r>
          </a:p>
          <a:p>
            <a:r>
              <a:rPr lang="en-US" dirty="0" smtClean="0"/>
              <a:t>Parents may request their children, who cannot consume cow’s milk due to special dietary needs, receive a milk substitute. They may choose the 3</a:t>
            </a:r>
            <a:r>
              <a:rPr lang="en-US" baseline="30000" dirty="0" smtClean="0"/>
              <a:t>rd</a:t>
            </a:r>
            <a:r>
              <a:rPr lang="en-US" dirty="0" smtClean="0"/>
              <a:t> checkbox of the Medical Statement requesting a substitute. </a:t>
            </a:r>
            <a:r>
              <a:rPr lang="en-US" u="sng" dirty="0" smtClean="0"/>
              <a:t>Only</a:t>
            </a:r>
            <a:r>
              <a:rPr lang="en-US" dirty="0" smtClean="0"/>
              <a:t> lactose free milk or the creditable brands of soy milk, on the prior slide make meals reimbursable.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Forte" panose="03060902040502070203" pitchFamily="66" charset="0"/>
              </a:rPr>
              <a:t>“Medical Statement to Request Special Meals </a:t>
            </a:r>
            <a:br>
              <a:rPr lang="en-US" sz="3200" dirty="0">
                <a:latin typeface="Forte" panose="03060902040502070203" pitchFamily="66" charset="0"/>
              </a:rPr>
            </a:br>
            <a:r>
              <a:rPr lang="en-US" sz="3200" dirty="0">
                <a:latin typeface="Forte" panose="03060902040502070203" pitchFamily="66" charset="0"/>
              </a:rPr>
              <a:t>and/or Accommodations” 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USDA regulations require the sponsor to provide special meals for a </a:t>
            </a:r>
            <a:r>
              <a:rPr lang="en-US" u="sng" dirty="0" smtClean="0"/>
              <a:t>disabled</a:t>
            </a:r>
            <a:r>
              <a:rPr lang="en-US" dirty="0" smtClean="0"/>
              <a:t> child. If the Medical Authority confirms the child has a disability (checkbox #1), the sponsor must provide the food substitution the </a:t>
            </a:r>
            <a:r>
              <a:rPr lang="en-US" dirty="0"/>
              <a:t>Medical Authority </a:t>
            </a:r>
            <a:r>
              <a:rPr lang="en-US" dirty="0" smtClean="0"/>
              <a:t>suggested on the form.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962400"/>
            <a:ext cx="1850376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Forte" panose="03060902040502070203" pitchFamily="66" charset="0"/>
              </a:rPr>
              <a:t>CN Labels or Manufacturer Product Analysis (MPA)</a:t>
            </a:r>
            <a:endParaRPr lang="en-US" sz="32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for all processed or convenience foods.</a:t>
            </a:r>
          </a:p>
          <a:p>
            <a:r>
              <a:rPr lang="en-US" dirty="0" smtClean="0"/>
              <a:t>Found on processed meat, poultry, seafood, meat alternate and combination foods (i.e. casseroles, soups)</a:t>
            </a:r>
          </a:p>
          <a:p>
            <a:r>
              <a:rPr lang="en-US" dirty="0" smtClean="0"/>
              <a:t>CN labels or MPA should be available for: chicken patties/nuggets, cheese/meat pizzas, beef/cheese/bean burritos, egg rolls, fish sticks, corn dogs/nuggets, meatballs, raviolis, macaroni &amp; cheese, lasagna.</a:t>
            </a:r>
          </a:p>
          <a:p>
            <a:r>
              <a:rPr lang="en-US" dirty="0" smtClean="0">
                <a:hlinkClick r:id="rId4"/>
              </a:rPr>
              <a:t>http://www.fns.usda.gov/cnd/cnlabeling/default.htm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Program Regulations</a:t>
            </a:r>
            <a:endParaRPr lang="en-US" sz="2000" dirty="0"/>
          </a:p>
          <a:p>
            <a:r>
              <a:rPr lang="en-US" sz="2000" dirty="0" smtClean="0"/>
              <a:t>Budget Information</a:t>
            </a:r>
            <a:endParaRPr lang="en-US" sz="2000" dirty="0"/>
          </a:p>
          <a:p>
            <a:r>
              <a:rPr lang="en-US" sz="2000" dirty="0" smtClean="0"/>
              <a:t>Recordkeeping Requirements</a:t>
            </a:r>
          </a:p>
          <a:p>
            <a:r>
              <a:rPr lang="en-US" sz="2000" dirty="0" smtClean="0"/>
              <a:t>Meal Counts, Edit Checks and Claim for Reimbursement</a:t>
            </a:r>
          </a:p>
          <a:p>
            <a:r>
              <a:rPr lang="en-US" sz="2000" dirty="0" smtClean="0"/>
              <a:t>State Agency Review Procedures and Common Review Findings </a:t>
            </a:r>
            <a:endParaRPr lang="en-US" sz="2000" dirty="0"/>
          </a:p>
          <a:p>
            <a:r>
              <a:rPr lang="en-US" sz="2000" dirty="0" smtClean="0"/>
              <a:t>At-Risk Afterschool Programs in Child Care Centers</a:t>
            </a:r>
          </a:p>
          <a:p>
            <a:r>
              <a:rPr lang="en-US" sz="2000" dirty="0" smtClean="0"/>
              <a:t>Civil Rights</a:t>
            </a:r>
          </a:p>
          <a:p>
            <a:r>
              <a:rPr lang="en-US" sz="2000" dirty="0" smtClean="0"/>
              <a:t>Nutrition</a:t>
            </a:r>
          </a:p>
          <a:p>
            <a:r>
              <a:rPr lang="en-US" sz="2000" dirty="0" smtClean="0"/>
              <a:t>Meal Service Requirements</a:t>
            </a:r>
          </a:p>
          <a:p>
            <a:r>
              <a:rPr lang="en-US" sz="2000" dirty="0" smtClean="0"/>
              <a:t>Infant Feeding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Infant Feeding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  <a:latin typeface="Forte" panose="03060902040502070203" pitchFamily="66" charset="0"/>
              </a:rPr>
              <a:t>Meal Pattern for Infants</a:t>
            </a:r>
            <a:endParaRPr lang="en-US" dirty="0">
              <a:solidFill>
                <a:srgbClr val="00B0F0"/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1540"/>
              </p:ext>
            </p:extLst>
          </p:nvPr>
        </p:nvGraphicFramePr>
        <p:xfrm>
          <a:off x="1219200" y="1600200"/>
          <a:ext cx="975042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06"/>
                <a:gridCol w="2437606"/>
                <a:gridCol w="2437606"/>
                <a:gridCol w="24376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Birth</a:t>
                      </a:r>
                      <a:r>
                        <a:rPr lang="en-US" sz="2000" baseline="0" dirty="0" smtClean="0"/>
                        <a:t> – 3 months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– 7 months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r>
                        <a:rPr lang="en-US" sz="2000" baseline="0" dirty="0" smtClean="0"/>
                        <a:t> – 11 months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4-6 oz. breast</a:t>
                      </a:r>
                      <a:r>
                        <a:rPr lang="en-US" sz="1600" baseline="0" dirty="0" smtClean="0"/>
                        <a:t> milk or iron fortified formula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4-8 oz. breast milk or iron fortified formula </a:t>
                      </a:r>
                      <a:r>
                        <a:rPr lang="en-US" sz="1600" b="1" i="1" dirty="0" smtClean="0"/>
                        <a:t>and </a:t>
                      </a:r>
                      <a:r>
                        <a:rPr lang="en-US" sz="1600" b="0" i="0" dirty="0" smtClean="0"/>
                        <a:t>0-3 T. iron fortified infant cereal (optional)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6-8 oz. breast milk or iron fortified formula </a:t>
                      </a:r>
                      <a:r>
                        <a:rPr lang="en-US" sz="1600" b="1" i="1" dirty="0" smtClean="0"/>
                        <a:t>and </a:t>
                      </a:r>
                      <a:r>
                        <a:rPr lang="en-US" sz="1600" b="0" i="0" dirty="0" smtClean="0"/>
                        <a:t>2-4 T.</a:t>
                      </a:r>
                      <a:r>
                        <a:rPr lang="en-US" sz="1600" b="0" i="0" baseline="0" dirty="0" smtClean="0"/>
                        <a:t> iron fortified</a:t>
                      </a:r>
                      <a:r>
                        <a:rPr lang="en-US" sz="1600" b="0" i="0" dirty="0" smtClean="0"/>
                        <a:t> infant cereal </a:t>
                      </a:r>
                      <a:r>
                        <a:rPr lang="en-US" sz="1600" b="1" i="1" dirty="0" smtClean="0"/>
                        <a:t>and</a:t>
                      </a:r>
                      <a:r>
                        <a:rPr lang="en-US" sz="1600" b="0" i="0" dirty="0" smtClean="0"/>
                        <a:t> 1-4 T. fruit and/or vegetable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Lunch or Supper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4-6 oz. breast</a:t>
                      </a:r>
                      <a:r>
                        <a:rPr lang="en-US" sz="1600" baseline="0" dirty="0" smtClean="0"/>
                        <a:t> milk or iron fortified formula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4-8 oz. breast milk or iron fortified formula </a:t>
                      </a:r>
                      <a:r>
                        <a:rPr lang="en-US" sz="1600" b="1" i="1" dirty="0" smtClean="0"/>
                        <a:t>and </a:t>
                      </a:r>
                      <a:r>
                        <a:rPr lang="en-US" sz="1600" b="0" i="0" dirty="0" smtClean="0"/>
                        <a:t>0-3 T.</a:t>
                      </a:r>
                      <a:r>
                        <a:rPr lang="en-US" sz="1600" b="0" i="0" baseline="0" dirty="0" smtClean="0"/>
                        <a:t> iron fortified</a:t>
                      </a:r>
                      <a:r>
                        <a:rPr lang="en-US" sz="1600" b="0" i="0" dirty="0" smtClean="0"/>
                        <a:t> infant cereal (optional)</a:t>
                      </a:r>
                      <a:r>
                        <a:rPr lang="en-US" sz="1600" b="0" i="0" baseline="0" dirty="0" smtClean="0"/>
                        <a:t> </a:t>
                      </a:r>
                      <a:r>
                        <a:rPr lang="en-US" sz="1600" b="1" i="1" dirty="0" smtClean="0"/>
                        <a:t>and</a:t>
                      </a:r>
                      <a:r>
                        <a:rPr lang="en-US" sz="1600" b="0" i="0" dirty="0" smtClean="0"/>
                        <a:t> 0-3 T. fruit and/or vegetable (optional)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6-8 oz. breast milk or iron fortified formula </a:t>
                      </a:r>
                      <a:endParaRPr lang="en-US" sz="1600" b="1" i="1" dirty="0" smtClean="0"/>
                    </a:p>
                    <a:p>
                      <a:r>
                        <a:rPr lang="en-US" sz="1600" b="0" i="0" dirty="0" smtClean="0"/>
                        <a:t>2-4 T.</a:t>
                      </a:r>
                      <a:r>
                        <a:rPr lang="en-US" sz="1600" b="0" i="0" baseline="0" dirty="0" smtClean="0"/>
                        <a:t> iron fortified</a:t>
                      </a:r>
                      <a:r>
                        <a:rPr lang="en-US" sz="1600" b="0" i="0" dirty="0" smtClean="0"/>
                        <a:t> infant cereal</a:t>
                      </a:r>
                      <a:r>
                        <a:rPr lang="en-US" sz="1600" b="0" i="0" baseline="0" dirty="0" smtClean="0"/>
                        <a:t> </a:t>
                      </a:r>
                      <a:r>
                        <a:rPr lang="en-US" sz="1600" b="1" i="1" u="sng" baseline="0" dirty="0" smtClean="0"/>
                        <a:t>and/or</a:t>
                      </a:r>
                      <a:r>
                        <a:rPr lang="en-US" sz="1600" b="0" i="0" u="none" baseline="0" dirty="0" smtClean="0"/>
                        <a:t> meat, poultry, egg yolk, etc. (see infant feeding guide)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1-4 T. fruit and/or vegetable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4-6 oz. breast</a:t>
                      </a:r>
                      <a:r>
                        <a:rPr lang="en-US" sz="1600" baseline="0" dirty="0" smtClean="0"/>
                        <a:t> milk or iron fortified formula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4-6 oz. breast</a:t>
                      </a:r>
                      <a:r>
                        <a:rPr lang="en-US" sz="1600" baseline="0" dirty="0" smtClean="0"/>
                        <a:t> milk or iron fortified formula </a:t>
                      </a:r>
                      <a:r>
                        <a:rPr lang="en-US" sz="1600" b="1" i="1" baseline="0" dirty="0" smtClean="0"/>
                        <a:t>and</a:t>
                      </a:r>
                      <a:r>
                        <a:rPr lang="en-US" sz="1600" b="0" i="0" baseline="0" dirty="0" smtClean="0"/>
                        <a:t> 0-3 T. iron fortified infant cereal (optional)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6-8 oz. breast milk or iron fortified formula </a:t>
                      </a:r>
                      <a:r>
                        <a:rPr lang="en-US" sz="1600" b="1" i="1" dirty="0" smtClean="0"/>
                        <a:t>or</a:t>
                      </a:r>
                      <a:endParaRPr lang="en-US" sz="1600" b="0" i="0" dirty="0" smtClean="0"/>
                    </a:p>
                    <a:p>
                      <a:r>
                        <a:rPr lang="en-US" sz="1600" b="0" i="0" dirty="0" smtClean="0"/>
                        <a:t>100% juice</a:t>
                      </a:r>
                      <a:r>
                        <a:rPr lang="en-US" sz="1600" b="0" i="0" baseline="0" dirty="0" smtClean="0"/>
                        <a:t> </a:t>
                      </a:r>
                      <a:r>
                        <a:rPr lang="en-US" sz="1600" b="1" i="1" baseline="0" dirty="0" smtClean="0"/>
                        <a:t>and</a:t>
                      </a:r>
                      <a:r>
                        <a:rPr lang="en-US" sz="1600" dirty="0" smtClean="0"/>
                        <a:t> 0</a:t>
                      </a:r>
                      <a:r>
                        <a:rPr lang="en-US" sz="1600" baseline="0" dirty="0" smtClean="0"/>
                        <a:t> – ½ slice bread or 0-2 crackers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Recordkeeping for Infants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“Feeding Infants: A Guide for Use in the CNP” FNS-258</a:t>
            </a:r>
          </a:p>
          <a:p>
            <a:r>
              <a:rPr lang="en-US" dirty="0" smtClean="0"/>
              <a:t>Infant meal records – Keep daily for parents and as CACFP records (3 fiscal years + the current FY).</a:t>
            </a:r>
          </a:p>
          <a:p>
            <a:r>
              <a:rPr lang="en-US" dirty="0"/>
              <a:t>Infant Formula Offered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Centers must offer one iron fortified formula</a:t>
            </a:r>
          </a:p>
          <a:p>
            <a:pPr lvl="1"/>
            <a:r>
              <a:rPr lang="en-US" dirty="0" smtClean="0"/>
              <a:t>Parents are to sign the form accepting or rejecting this formula</a:t>
            </a:r>
          </a:p>
          <a:p>
            <a:pPr lvl="1"/>
            <a:r>
              <a:rPr lang="en-US" dirty="0" smtClean="0"/>
              <a:t>Keep with other CACFP records </a:t>
            </a:r>
            <a:r>
              <a:rPr lang="en-US" dirty="0"/>
              <a:t>(3 fiscal years + the current FY</a:t>
            </a:r>
            <a:r>
              <a:rPr lang="en-US" dirty="0" smtClean="0"/>
              <a:t>).</a:t>
            </a:r>
          </a:p>
          <a:p>
            <a:pPr lvl="1"/>
            <a:r>
              <a:rPr lang="en-US" i="1" dirty="0" smtClean="0"/>
              <a:t>See CACFP 15-2013, “Existing Flexibilities in the CACFP” regarding infant formula offered records.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latin typeface="Forte" panose="03060902040502070203" pitchFamily="66" charset="0"/>
              </a:rPr>
              <a:t>The End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To complete the mandatory requirement of the CACFP annual training, go to the link below to take the post-test. </a:t>
            </a:r>
            <a:r>
              <a:rPr lang="en-US" sz="2200" b="1" i="1" u="sng" dirty="0" smtClean="0">
                <a:solidFill>
                  <a:srgbClr val="00B0F0"/>
                </a:solidFill>
                <a:hlinkClick r:id="rId4"/>
              </a:rPr>
              <a:t>https</a:t>
            </a:r>
            <a:r>
              <a:rPr lang="en-US" sz="2200" b="1" i="1" u="sng" dirty="0">
                <a:solidFill>
                  <a:srgbClr val="00B0F0"/>
                </a:solidFill>
                <a:hlinkClick r:id="rId4"/>
              </a:rPr>
              <a:t>://</a:t>
            </a:r>
            <a:r>
              <a:rPr lang="en-US" sz="2200" b="1" i="1" u="sng" dirty="0" smtClean="0">
                <a:solidFill>
                  <a:srgbClr val="00B0F0"/>
                </a:solidFill>
                <a:hlinkClick r:id="rId4"/>
              </a:rPr>
              <a:t>www.surveymonkey.com/r/7NYGV37</a:t>
            </a:r>
            <a:endParaRPr lang="en-US" sz="2200" b="1" i="1" u="sng" dirty="0" smtClean="0">
              <a:solidFill>
                <a:srgbClr val="00B0F0"/>
              </a:solidFill>
            </a:endParaRPr>
          </a:p>
          <a:p>
            <a:r>
              <a:rPr lang="en-US" sz="2200" b="1" i="1" dirty="0">
                <a:solidFill>
                  <a:srgbClr val="C00000"/>
                </a:solidFill>
              </a:rPr>
              <a:t>You may need to copy &amp; paste the link into your </a:t>
            </a:r>
            <a:r>
              <a:rPr lang="en-US" sz="2200" b="1" i="1" dirty="0" smtClean="0">
                <a:solidFill>
                  <a:srgbClr val="C00000"/>
                </a:solidFill>
              </a:rPr>
              <a:t>browser.</a:t>
            </a:r>
            <a:endParaRPr lang="en-US" sz="2200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/>
              <a:t>Answer questions 1-9 (multiple choice</a:t>
            </a:r>
            <a:r>
              <a:rPr lang="en-US" sz="2200" dirty="0"/>
              <a:t>). 8 correct answers (out of 9) is passing. You may retake the training if needed.</a:t>
            </a:r>
          </a:p>
          <a:p>
            <a:r>
              <a:rPr lang="en-US" sz="2200" dirty="0" smtClean="0"/>
              <a:t>For question # 10, </a:t>
            </a:r>
            <a:r>
              <a:rPr lang="en-US" sz="2200" i="1" dirty="0"/>
              <a:t>t</a:t>
            </a:r>
            <a:r>
              <a:rPr lang="en-US" sz="2200" i="1" dirty="0" smtClean="0"/>
              <a:t>ype the information requested in the box.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We will you email the certificate of completion.</a:t>
            </a:r>
            <a:endParaRPr lang="en-US" sz="2200" b="1" i="1" dirty="0" smtClean="0">
              <a:solidFill>
                <a:srgbClr val="C00000"/>
              </a:solidFill>
            </a:endParaRPr>
          </a:p>
          <a:p>
            <a:r>
              <a:rPr lang="en-US" sz="2200" i="1" dirty="0" smtClean="0">
                <a:solidFill>
                  <a:srgbClr val="0070C0"/>
                </a:solidFill>
              </a:rPr>
              <a:t>Thank you for helping feed nutritious meals to children! </a:t>
            </a:r>
            <a:r>
              <a:rPr lang="en-US" sz="22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22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						</a:t>
            </a:r>
            <a:r>
              <a:rPr lang="en-US" sz="1400" i="1" dirty="0" smtClean="0"/>
              <a:t>updated August 2015</a:t>
            </a:r>
          </a:p>
          <a:p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6312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 Available for CACFP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This training is not designed to cover all topics. Refer to the following:</a:t>
            </a:r>
          </a:p>
          <a:p>
            <a:r>
              <a:rPr lang="en-US" sz="2400" dirty="0" smtClean="0"/>
              <a:t>7 CFR 226 USDA FNS CACFP Regulations</a:t>
            </a:r>
          </a:p>
          <a:p>
            <a:r>
              <a:rPr lang="en-US" sz="2400" dirty="0" smtClean="0"/>
              <a:t>FNS Instruction 796-2, Rev. 4, Financial Management – CACFP</a:t>
            </a:r>
          </a:p>
          <a:p>
            <a:r>
              <a:rPr lang="en-US" sz="2400" dirty="0"/>
              <a:t>Guidance for Management Plans &amp; Budgets, A CACFP Handbook (2013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NV Dept. of Agriculture CACFP Administrative Manual</a:t>
            </a:r>
          </a:p>
          <a:p>
            <a:r>
              <a:rPr lang="en-US" sz="2400" dirty="0" smtClean="0"/>
              <a:t>Crediting Handbook for the CACFP (2014)</a:t>
            </a:r>
          </a:p>
          <a:p>
            <a:r>
              <a:rPr lang="en-US" sz="2400" dirty="0" smtClean="0"/>
              <a:t>Independent Child Care Centers, A CACFP Program Handbook (</a:t>
            </a:r>
            <a:r>
              <a:rPr lang="en-US" sz="2400" smtClean="0"/>
              <a:t>2014)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2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Child and Adult Care Food Program Regulations 7 CFR 226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Federal regulations require all participating institutions to be:</a:t>
            </a:r>
          </a:p>
          <a:p>
            <a:pPr lvl="1"/>
            <a:r>
              <a:rPr lang="en-US" dirty="0" smtClean="0"/>
              <a:t>Financially viable with adequate resources to maintain operations, even with a delay in reimbursement.</a:t>
            </a:r>
          </a:p>
          <a:p>
            <a:pPr lvl="1"/>
            <a:r>
              <a:rPr lang="en-US" dirty="0" smtClean="0"/>
              <a:t>Administratively capable with enough qualified staff members to meet CACFP requirements.</a:t>
            </a:r>
          </a:p>
          <a:p>
            <a:pPr lvl="1"/>
            <a:r>
              <a:rPr lang="en-US" dirty="0" smtClean="0"/>
              <a:t>Accountable with internal controls in place to follow generally accepted management and accounting principles.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4267200"/>
            <a:ext cx="1458468" cy="17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Information </a:t>
            </a:r>
            <a:r>
              <a:rPr lang="en-US" sz="2400" dirty="0" smtClean="0"/>
              <a:t>FNS 796-2, Rev. 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Program costs must be:</a:t>
            </a:r>
          </a:p>
          <a:p>
            <a:pPr lvl="1"/>
            <a:r>
              <a:rPr lang="en-US" dirty="0" smtClean="0"/>
              <a:t>Necessary, reasonable, authorized, current, CACFP only, allocated properly and documented.</a:t>
            </a:r>
          </a:p>
          <a:p>
            <a:pPr lvl="1"/>
            <a:r>
              <a:rPr lang="en-US" dirty="0" smtClean="0"/>
              <a:t>Allowable operating costs include those related to the preparation </a:t>
            </a:r>
            <a:r>
              <a:rPr lang="en-US" dirty="0"/>
              <a:t>&amp;</a:t>
            </a:r>
            <a:r>
              <a:rPr lang="en-US" dirty="0" smtClean="0"/>
              <a:t> service of meals. Food and milk costs are to be </a:t>
            </a:r>
            <a:r>
              <a:rPr lang="en-US" u="sng" dirty="0" smtClean="0"/>
              <a:t>&gt;</a:t>
            </a:r>
            <a:r>
              <a:rPr lang="en-US" dirty="0" smtClean="0"/>
              <a:t> 50% of the reimbursement amount. </a:t>
            </a:r>
          </a:p>
          <a:p>
            <a:pPr lvl="1"/>
            <a:r>
              <a:rPr lang="en-US" dirty="0" smtClean="0"/>
              <a:t>Other allowable costs include non-food supplies, food service labor and costs of purchased services.</a:t>
            </a:r>
          </a:p>
          <a:p>
            <a:pPr lvl="1"/>
            <a:r>
              <a:rPr lang="en-US" dirty="0" smtClean="0"/>
              <a:t>Administrative costs are limited to </a:t>
            </a:r>
            <a:r>
              <a:rPr lang="en-US" u="sng" dirty="0" smtClean="0"/>
              <a:t>&lt;</a:t>
            </a:r>
            <a:r>
              <a:rPr lang="en-US" dirty="0" smtClean="0"/>
              <a:t> 15% if you sponsor more than one center. Allowable administrative costs include labor, preparing monthly claim, F/R/P applications, training and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Information </a:t>
            </a:r>
            <a:r>
              <a:rPr lang="en-US" sz="2400" dirty="0" smtClean="0"/>
              <a:t>FNS 796-2, Rev. 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dirty="0" smtClean="0"/>
              <a:t>Unallowable costs:</a:t>
            </a:r>
          </a:p>
          <a:p>
            <a:pPr lvl="1"/>
            <a:r>
              <a:rPr lang="en-US" dirty="0" smtClean="0"/>
              <a:t>Food purchased for personal use (meals at meetings)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on-creditable foods (not a food component) like candy, soda, popcorn</a:t>
            </a:r>
            <a:r>
              <a:rPr lang="en-US" smtClean="0"/>
              <a:t>, ice </a:t>
            </a:r>
            <a:r>
              <a:rPr lang="en-US" dirty="0" smtClean="0"/>
              <a:t>cream and potato chips . </a:t>
            </a:r>
          </a:p>
          <a:p>
            <a:pPr lvl="1"/>
            <a:r>
              <a:rPr lang="en-US" dirty="0" smtClean="0"/>
              <a:t>Non-food items such as toilet paper, </a:t>
            </a:r>
            <a:r>
              <a:rPr lang="en-US" dirty="0" err="1" smtClean="0"/>
              <a:t>kleenix</a:t>
            </a:r>
            <a:r>
              <a:rPr lang="en-US" dirty="0" smtClean="0"/>
              <a:t>, gloves not used in food service, diapers, etc.</a:t>
            </a:r>
          </a:p>
          <a:p>
            <a:pPr lvl="1"/>
            <a:r>
              <a:rPr lang="en-US" dirty="0" smtClean="0"/>
              <a:t>Non-food items like bottled water (unless available water is unsafe to drink or the bottled water is only used to mix baby formula).</a:t>
            </a:r>
          </a:p>
          <a:p>
            <a:pPr lvl="1"/>
            <a:r>
              <a:rPr lang="en-US" dirty="0" smtClean="0"/>
              <a:t>Food and beverage consumed by staff, like coffee.</a:t>
            </a:r>
          </a:p>
          <a:p>
            <a:pPr lvl="1"/>
            <a:r>
              <a:rPr lang="en-US" dirty="0" smtClean="0"/>
              <a:t>May claim a % of cleaning supplies equal to sq. ft. of kitchen, dining room vs. the entire center.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41" y="541629"/>
            <a:ext cx="1709014" cy="18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Information </a:t>
            </a:r>
            <a:r>
              <a:rPr lang="en-US" sz="2400" dirty="0" smtClean="0"/>
              <a:t>FNS 796-2, Rev. 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Documenting CACFP Expenditures and Proof of Payment:</a:t>
            </a:r>
          </a:p>
          <a:p>
            <a:pPr lvl="1"/>
            <a:r>
              <a:rPr lang="en-US" dirty="0" smtClean="0"/>
              <a:t>Original receipts</a:t>
            </a:r>
          </a:p>
          <a:p>
            <a:pPr lvl="1"/>
            <a:r>
              <a:rPr lang="en-US" dirty="0"/>
              <a:t> C</a:t>
            </a:r>
            <a:r>
              <a:rPr lang="en-US" dirty="0" smtClean="0"/>
              <a:t>ancelled checks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ookkeeping system				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onthly billing statements</a:t>
            </a:r>
          </a:p>
          <a:p>
            <a:pPr lvl="1"/>
            <a:r>
              <a:rPr lang="en-US" dirty="0" smtClean="0"/>
              <a:t> Bank statements</a:t>
            </a:r>
          </a:p>
          <a:p>
            <a:pPr lvl="1"/>
            <a:r>
              <a:rPr lang="en-US" dirty="0" smtClean="0"/>
              <a:t> Invoices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819400"/>
            <a:ext cx="1822399" cy="16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3424</Words>
  <Application>Microsoft Office PowerPoint</Application>
  <PresentationFormat>Custom</PresentationFormat>
  <Paragraphs>596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Constantia</vt:lpstr>
      <vt:lpstr>Forte</vt:lpstr>
      <vt:lpstr>Goudy Stout</vt:lpstr>
      <vt:lpstr>Lucida Handwriting</vt:lpstr>
      <vt:lpstr>Wingdings</vt:lpstr>
      <vt:lpstr>Cooking 16x9</vt:lpstr>
      <vt:lpstr> CACFP Annual Mandatory Training  for Managers, Supervisors &amp; Fiscal Staff of Child Care Centers</vt:lpstr>
      <vt:lpstr>Training for Child Care Centers</vt:lpstr>
      <vt:lpstr>   Angela Goodrich, Nutrition Program Professional NV Dept. of Agriculture, Food and Nutrition Division  </vt:lpstr>
      <vt:lpstr>Training Topics</vt:lpstr>
      <vt:lpstr>Training Resources Available for CACFP</vt:lpstr>
      <vt:lpstr>Child and Adult Care Food Program Regulations 7 CFR 226</vt:lpstr>
      <vt:lpstr>Budget Information FNS 796-2, Rev. 4</vt:lpstr>
      <vt:lpstr>Budget Information FNS 796-2, Rev. 4</vt:lpstr>
      <vt:lpstr>Budget Information FNS 796-2, Rev. 4</vt:lpstr>
      <vt:lpstr>Recordkeeping Requirements for Permanent Records and Current Fiscal Year Records (Keep 3 years + current FY)</vt:lpstr>
      <vt:lpstr>Recordkeeping Requirements for Monthly Records</vt:lpstr>
      <vt:lpstr>Sample Meal Count &amp; Attendance Record “by Headcount”   or Meal Count &amp; Attendance “by Name”</vt:lpstr>
      <vt:lpstr>Point-of-Service Meal Counts, Edit Checks</vt:lpstr>
      <vt:lpstr>Program Reviews</vt:lpstr>
      <vt:lpstr>Common Review Findings</vt:lpstr>
      <vt:lpstr>Common Review Findings</vt:lpstr>
      <vt:lpstr>Common Review Findings</vt:lpstr>
      <vt:lpstr>Common Review Findings</vt:lpstr>
      <vt:lpstr>Common Review Findings</vt:lpstr>
      <vt:lpstr>At-Risk Afterschool Programs in Child Care Centers</vt:lpstr>
      <vt:lpstr>Civil Rights</vt:lpstr>
      <vt:lpstr>NUTRITION</vt:lpstr>
      <vt:lpstr>Proposed Changes to the CACFP Meal Pattern</vt:lpstr>
      <vt:lpstr>NUTRITION</vt:lpstr>
      <vt:lpstr>Meal Pattern Requirements 7 CFR 226.20 Breakfast Meal Pattern for 1-12 year olds</vt:lpstr>
      <vt:lpstr>Lunch/Supper Meal Pattern for 1-12 year olds (continued next slide)</vt:lpstr>
      <vt:lpstr>Lunch/Supper Meal Pattern for 1-12 year olds (continued on next slide)</vt:lpstr>
      <vt:lpstr>Lunch/Supper Meal Pattern for 1-12 year olds</vt:lpstr>
      <vt:lpstr>Snack Meal Pattern for 1-12 year olds Select 2 of the 4 components.</vt:lpstr>
      <vt:lpstr>Snack Meal Pattern for 1-12 year olds Select 2 of the 4 components</vt:lpstr>
      <vt:lpstr>Meal Pattern Requirements</vt:lpstr>
      <vt:lpstr>Meal Pattern Requirements</vt:lpstr>
      <vt:lpstr>Creditable Foods:  Foods that meet the requirements of a reimbursable meal.</vt:lpstr>
      <vt:lpstr>Common Non-Creditable Foods:</vt:lpstr>
      <vt:lpstr>Portion Awareness</vt:lpstr>
      <vt:lpstr>*Reimbursable Milk Substitutions – Meals cannot be claimed for reimbursement without creditable milk substitutes.</vt:lpstr>
      <vt:lpstr>“Medical Statement to Request Special Meals  and/or Accommodations” form</vt:lpstr>
      <vt:lpstr>“Medical Statement to Request Special Meals  and/or Accommodations” form</vt:lpstr>
      <vt:lpstr>CN Labels or Manufacturer Product Analysis (MPA)</vt:lpstr>
      <vt:lpstr>Infant Feeding Requirements  Meal Pattern for Infants</vt:lpstr>
      <vt:lpstr>Recordkeeping for Infants</vt:lpstr>
      <vt:lpstr>The End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2014-06-19T16:54:37Z</dcterms:created>
  <dcterms:modified xsi:type="dcterms:W3CDTF">2015-07-15T20:40:57Z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